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6" r:id="rId4"/>
    <p:sldId id="278" r:id="rId5"/>
    <p:sldId id="279" r:id="rId6"/>
    <p:sldId id="288" r:id="rId7"/>
    <p:sldId id="277" r:id="rId8"/>
    <p:sldId id="280" r:id="rId9"/>
    <p:sldId id="281" r:id="rId10"/>
    <p:sldId id="289" r:id="rId11"/>
    <p:sldId id="282" r:id="rId12"/>
    <p:sldId id="290" r:id="rId13"/>
    <p:sldId id="283" r:id="rId14"/>
    <p:sldId id="291" r:id="rId15"/>
    <p:sldId id="284" r:id="rId16"/>
    <p:sldId id="292" r:id="rId17"/>
    <p:sldId id="286" r:id="rId18"/>
    <p:sldId id="287" r:id="rId19"/>
    <p:sldId id="285" r:id="rId20"/>
    <p:sldId id="258" r:id="rId21"/>
    <p:sldId id="294" r:id="rId22"/>
    <p:sldId id="295" r:id="rId23"/>
    <p:sldId id="261" r:id="rId24"/>
    <p:sldId id="293" r:id="rId25"/>
    <p:sldId id="296" r:id="rId26"/>
    <p:sldId id="297" r:id="rId27"/>
    <p:sldId id="298" r:id="rId28"/>
    <p:sldId id="299" r:id="rId29"/>
    <p:sldId id="300" r:id="rId30"/>
    <p:sldId id="301" r:id="rId31"/>
    <p:sldId id="305" r:id="rId32"/>
    <p:sldId id="306" r:id="rId33"/>
    <p:sldId id="307" r:id="rId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11967-E88B-4607-85D6-A73C2849BA2E}" type="datetimeFigureOut">
              <a:rPr lang="en-GB" smtClean="0"/>
              <a:t>26/10/2015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E7158-114A-4872-85C3-F960D256AC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69945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11967-E88B-4607-85D6-A73C2849BA2E}" type="datetimeFigureOut">
              <a:rPr lang="en-GB" smtClean="0"/>
              <a:t>26/10/2015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E7158-114A-4872-85C3-F960D256AC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8900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11967-E88B-4607-85D6-A73C2849BA2E}" type="datetimeFigureOut">
              <a:rPr lang="en-GB" smtClean="0"/>
              <a:t>26/10/2015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E7158-114A-4872-85C3-F960D256AC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7348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11967-E88B-4607-85D6-A73C2849BA2E}" type="datetimeFigureOut">
              <a:rPr lang="en-GB" smtClean="0"/>
              <a:t>26/10/2015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E7158-114A-4872-85C3-F960D256AC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8869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11967-E88B-4607-85D6-A73C2849BA2E}" type="datetimeFigureOut">
              <a:rPr lang="en-GB" smtClean="0"/>
              <a:t>26/10/2015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E7158-114A-4872-85C3-F960D256AC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84108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11967-E88B-4607-85D6-A73C2849BA2E}" type="datetimeFigureOut">
              <a:rPr lang="en-GB" smtClean="0"/>
              <a:t>26/10/2015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E7158-114A-4872-85C3-F960D256AC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4814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11967-E88B-4607-85D6-A73C2849BA2E}" type="datetimeFigureOut">
              <a:rPr lang="en-GB" smtClean="0"/>
              <a:t>26/10/2015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E7158-114A-4872-85C3-F960D256AC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7937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11967-E88B-4607-85D6-A73C2849BA2E}" type="datetimeFigureOut">
              <a:rPr lang="en-GB" smtClean="0"/>
              <a:t>26/10/2015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E7158-114A-4872-85C3-F960D256AC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96666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11967-E88B-4607-85D6-A73C2849BA2E}" type="datetimeFigureOut">
              <a:rPr lang="en-GB" smtClean="0"/>
              <a:t>26/10/2015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E7158-114A-4872-85C3-F960D256AC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0784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11967-E88B-4607-85D6-A73C2849BA2E}" type="datetimeFigureOut">
              <a:rPr lang="en-GB" smtClean="0"/>
              <a:t>26/10/2015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E7158-114A-4872-85C3-F960D256AC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023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11967-E88B-4607-85D6-A73C2849BA2E}" type="datetimeFigureOut">
              <a:rPr lang="en-GB" smtClean="0"/>
              <a:t>26/10/2015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E7158-114A-4872-85C3-F960D256AC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697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411967-E88B-4607-85D6-A73C2849BA2E}" type="datetimeFigureOut">
              <a:rPr lang="en-GB" smtClean="0"/>
              <a:t>26/10/2015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6E7158-114A-4872-85C3-F960D256AC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08628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1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1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1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19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25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" Target="slide27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" Target="slide29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" Target="slide31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" Target="slide3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10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325835"/>
            <a:ext cx="7772400" cy="1470025"/>
          </a:xfrm>
        </p:spPr>
        <p:txBody>
          <a:bodyPr>
            <a:prstTxWarp prst="textArchUp">
              <a:avLst/>
            </a:prstTxWarp>
          </a:bodyPr>
          <a:lstStyle/>
          <a:p>
            <a:r>
              <a:rPr lang="en-GB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>Number Words &amp; Place Value</a:t>
            </a:r>
            <a:endParaRPr lang="en-GB" dirty="0">
              <a:solidFill>
                <a:srgbClr val="FFFF00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Rectangle 2"/>
          <p:cNvSpPr/>
          <p:nvPr/>
        </p:nvSpPr>
        <p:spPr>
          <a:xfrm rot="20711830">
            <a:off x="487364" y="2581544"/>
            <a:ext cx="4387848" cy="2400657"/>
          </a:xfrm>
          <a:prstGeom prst="rect">
            <a:avLst/>
          </a:prstGeom>
          <a:solidFill>
            <a:srgbClr val="FFFF00"/>
          </a:solidFill>
          <a:ln w="28575">
            <a:solidFill>
              <a:schemeClr val="bg1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5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1  0</a:t>
            </a:r>
            <a:endParaRPr lang="en-US" sz="15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4" name="Rectangle 3"/>
          <p:cNvSpPr/>
          <p:nvPr/>
        </p:nvSpPr>
        <p:spPr>
          <a:xfrm rot="21172721">
            <a:off x="2549863" y="3924370"/>
            <a:ext cx="2448272" cy="2400657"/>
          </a:xfrm>
          <a:prstGeom prst="rect">
            <a:avLst/>
          </a:prstGeom>
          <a:solidFill>
            <a:srgbClr val="00B050"/>
          </a:solidFill>
          <a:ln w="28575">
            <a:solidFill>
              <a:schemeClr val="bg1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50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1</a:t>
            </a:r>
            <a:endParaRPr lang="en-US" sz="15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7" name="Rectangle 6"/>
          <p:cNvSpPr/>
          <p:nvPr/>
        </p:nvSpPr>
        <p:spPr>
          <a:xfrm rot="1346371">
            <a:off x="5098426" y="3397153"/>
            <a:ext cx="4045576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10 + 1 = 11</a:t>
            </a:r>
            <a:endParaRPr lang="en-US" sz="4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823520" y="4709199"/>
            <a:ext cx="4320480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eleven</a:t>
            </a:r>
            <a:endParaRPr lang="en-US" sz="48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880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 flipH="1">
            <a:off x="1204315" y="1867100"/>
            <a:ext cx="589053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1204315" y="1903193"/>
            <a:ext cx="5890534" cy="2400657"/>
          </a:xfrm>
          <a:prstGeom prst="rect">
            <a:avLst/>
          </a:prstGeom>
          <a:solidFill>
            <a:srgbClr val="FFFF0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5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1  0</a:t>
            </a:r>
            <a:endParaRPr lang="en-US" sz="15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287561" y="1903193"/>
            <a:ext cx="2807287" cy="2400657"/>
          </a:xfrm>
          <a:prstGeom prst="rect">
            <a:avLst/>
          </a:prstGeom>
          <a:solidFill>
            <a:srgbClr val="00B05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5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6</a:t>
            </a:r>
            <a:endParaRPr lang="en-US" sz="15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374178" y="5661248"/>
            <a:ext cx="432048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sixteen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287561" y="778984"/>
            <a:ext cx="0" cy="352486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014138" y="952088"/>
            <a:ext cx="1810544" cy="1143000"/>
          </a:xfrm>
        </p:spPr>
        <p:txBody>
          <a:bodyPr/>
          <a:lstStyle/>
          <a:p>
            <a:r>
              <a:rPr lang="en-GB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Tens</a:t>
            </a:r>
            <a:endParaRPr lang="en-GB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4534418" y="970932"/>
            <a:ext cx="181054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Ones</a:t>
            </a:r>
            <a:endParaRPr lang="en-GB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01455" y="-824"/>
            <a:ext cx="8574999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3200" b="1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Can you write the correct missing number sentence?</a:t>
            </a:r>
            <a:endParaRPr lang="en-US" sz="3200" b="1" cap="none" spc="0" dirty="0">
              <a:ln w="17780" cmpd="sng">
                <a:solidFill>
                  <a:schemeClr val="tx1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555776" y="4395579"/>
            <a:ext cx="151216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10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845884" y="4395579"/>
            <a:ext cx="151216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+ </a:t>
            </a:r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6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143479" y="4395579"/>
            <a:ext cx="223968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= </a:t>
            </a:r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 </a:t>
            </a:r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16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0105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 flipH="1">
            <a:off x="1182077" y="1867100"/>
            <a:ext cx="589053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1182077" y="1903193"/>
            <a:ext cx="5890534" cy="2400657"/>
          </a:xfrm>
          <a:prstGeom prst="rect">
            <a:avLst/>
          </a:prstGeom>
          <a:solidFill>
            <a:srgbClr val="FFFF0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5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1  0</a:t>
            </a:r>
            <a:endParaRPr lang="en-US" sz="15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265323" y="1903193"/>
            <a:ext cx="2807287" cy="2400657"/>
          </a:xfrm>
          <a:prstGeom prst="rect">
            <a:avLst/>
          </a:prstGeom>
          <a:solidFill>
            <a:srgbClr val="00B05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5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7</a:t>
            </a:r>
            <a:endParaRPr lang="en-US" sz="15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220112" y="5618857"/>
            <a:ext cx="432048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seventeen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265323" y="778984"/>
            <a:ext cx="0" cy="352486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991900" y="952088"/>
            <a:ext cx="1810544" cy="1143000"/>
          </a:xfrm>
        </p:spPr>
        <p:txBody>
          <a:bodyPr/>
          <a:lstStyle/>
          <a:p>
            <a:r>
              <a:rPr lang="en-GB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Tens</a:t>
            </a:r>
            <a:endParaRPr lang="en-GB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4512180" y="970932"/>
            <a:ext cx="181054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Ones</a:t>
            </a:r>
            <a:endParaRPr lang="en-GB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615176" y="4533648"/>
            <a:ext cx="151216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?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905284" y="4533648"/>
            <a:ext cx="151216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+ ?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202879" y="4533648"/>
            <a:ext cx="223968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= </a:t>
            </a:r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 </a:t>
            </a:r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?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01455" y="-824"/>
            <a:ext cx="8574999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3200" b="1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Can you write the correct missing number sentence?</a:t>
            </a:r>
            <a:endParaRPr lang="en-US" sz="3200" b="1" cap="none" spc="0" dirty="0">
              <a:ln w="17780" cmpd="sng">
                <a:solidFill>
                  <a:schemeClr val="tx1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</p:cNvPr>
          <p:cNvSpPr/>
          <p:nvPr/>
        </p:nvSpPr>
        <p:spPr>
          <a:xfrm>
            <a:off x="6936436" y="6014611"/>
            <a:ext cx="2011051" cy="707886"/>
          </a:xfrm>
          <a:prstGeom prst="rect">
            <a:avLst/>
          </a:prstGeom>
          <a:solidFill>
            <a:srgbClr val="00B0F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Answer</a:t>
            </a:r>
            <a:endParaRPr lang="en-US" sz="4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FFFF00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462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 flipH="1">
            <a:off x="1169889" y="1276756"/>
            <a:ext cx="589053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1169889" y="1312849"/>
            <a:ext cx="5890534" cy="2400657"/>
          </a:xfrm>
          <a:prstGeom prst="rect">
            <a:avLst/>
          </a:prstGeom>
          <a:solidFill>
            <a:srgbClr val="FFFF0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5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1  0</a:t>
            </a:r>
            <a:endParaRPr lang="en-US" sz="15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253135" y="1312849"/>
            <a:ext cx="2807287" cy="2400657"/>
          </a:xfrm>
          <a:prstGeom prst="rect">
            <a:avLst/>
          </a:prstGeom>
          <a:solidFill>
            <a:srgbClr val="00B05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5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7</a:t>
            </a:r>
            <a:endParaRPr lang="en-US" sz="15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195736" y="5157192"/>
            <a:ext cx="432048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seventeen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253135" y="188640"/>
            <a:ext cx="0" cy="352486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979712" y="361744"/>
            <a:ext cx="1810544" cy="1143000"/>
          </a:xfrm>
        </p:spPr>
        <p:txBody>
          <a:bodyPr/>
          <a:lstStyle/>
          <a:p>
            <a:r>
              <a:rPr lang="en-GB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Tens</a:t>
            </a:r>
            <a:endParaRPr lang="en-GB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4499992" y="380588"/>
            <a:ext cx="181054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Ones</a:t>
            </a:r>
            <a:endParaRPr lang="en-GB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602988" y="3943304"/>
            <a:ext cx="151216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10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893096" y="3943304"/>
            <a:ext cx="151216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+ </a:t>
            </a:r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7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190691" y="3943304"/>
            <a:ext cx="223968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= </a:t>
            </a:r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 </a:t>
            </a:r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17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3044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 flipH="1">
            <a:off x="1195932" y="1723085"/>
            <a:ext cx="589053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1195932" y="1759178"/>
            <a:ext cx="5890534" cy="2400657"/>
          </a:xfrm>
          <a:prstGeom prst="rect">
            <a:avLst/>
          </a:prstGeom>
          <a:solidFill>
            <a:srgbClr val="FFFF0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5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1  0</a:t>
            </a:r>
            <a:endParaRPr lang="en-US" sz="15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279178" y="1759178"/>
            <a:ext cx="2807287" cy="2400657"/>
          </a:xfrm>
          <a:prstGeom prst="rect">
            <a:avLst/>
          </a:prstGeom>
          <a:solidFill>
            <a:srgbClr val="00B05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5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8</a:t>
            </a:r>
            <a:endParaRPr lang="en-US" sz="15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221779" y="5603521"/>
            <a:ext cx="432048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eighteen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279178" y="634969"/>
            <a:ext cx="0" cy="352486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005755" y="808073"/>
            <a:ext cx="1810544" cy="1143000"/>
          </a:xfrm>
        </p:spPr>
        <p:txBody>
          <a:bodyPr/>
          <a:lstStyle/>
          <a:p>
            <a:r>
              <a:rPr lang="en-GB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Tens</a:t>
            </a:r>
            <a:endParaRPr lang="en-GB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4526035" y="826917"/>
            <a:ext cx="181054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Ones</a:t>
            </a:r>
            <a:endParaRPr lang="en-GB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629031" y="4352534"/>
            <a:ext cx="151216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?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919139" y="4352534"/>
            <a:ext cx="151216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+ ?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216734" y="4352534"/>
            <a:ext cx="223968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= </a:t>
            </a:r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 </a:t>
            </a:r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?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01455" y="-824"/>
            <a:ext cx="8574999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3200" b="1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Can you write the correct missing number sentence?</a:t>
            </a:r>
            <a:endParaRPr lang="en-US" sz="3200" b="1" cap="none" spc="0" dirty="0">
              <a:ln w="17780" cmpd="sng">
                <a:solidFill>
                  <a:schemeClr val="tx1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8" name="Rectangle 17">
            <a:hlinkClick r:id="rId2" action="ppaction://hlinksldjump"/>
          </p:cNvPr>
          <p:cNvSpPr/>
          <p:nvPr/>
        </p:nvSpPr>
        <p:spPr>
          <a:xfrm>
            <a:off x="6936436" y="6014611"/>
            <a:ext cx="2011051" cy="707886"/>
          </a:xfrm>
          <a:prstGeom prst="rect">
            <a:avLst/>
          </a:prstGeom>
          <a:solidFill>
            <a:srgbClr val="00B0F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Answer</a:t>
            </a:r>
            <a:endParaRPr lang="en-US" sz="4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FFFF00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5924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 flipH="1">
            <a:off x="1169889" y="1276756"/>
            <a:ext cx="589053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1169889" y="1312849"/>
            <a:ext cx="5890534" cy="2400657"/>
          </a:xfrm>
          <a:prstGeom prst="rect">
            <a:avLst/>
          </a:prstGeom>
          <a:solidFill>
            <a:srgbClr val="FFFF0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5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1  0</a:t>
            </a:r>
            <a:endParaRPr lang="en-US" sz="15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253135" y="1312849"/>
            <a:ext cx="2807287" cy="2400657"/>
          </a:xfrm>
          <a:prstGeom prst="rect">
            <a:avLst/>
          </a:prstGeom>
          <a:solidFill>
            <a:srgbClr val="00B05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5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8</a:t>
            </a:r>
            <a:endParaRPr lang="en-US" sz="15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195736" y="5157192"/>
            <a:ext cx="432048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eighteen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253135" y="188640"/>
            <a:ext cx="0" cy="352486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979712" y="361744"/>
            <a:ext cx="1810544" cy="1143000"/>
          </a:xfrm>
        </p:spPr>
        <p:txBody>
          <a:bodyPr/>
          <a:lstStyle/>
          <a:p>
            <a:r>
              <a:rPr lang="en-GB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Tens</a:t>
            </a:r>
            <a:endParaRPr lang="en-GB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4499992" y="380588"/>
            <a:ext cx="181054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Ones</a:t>
            </a:r>
            <a:endParaRPr lang="en-GB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602988" y="3906205"/>
            <a:ext cx="151216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10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893096" y="3906205"/>
            <a:ext cx="151216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+ </a:t>
            </a:r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8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190691" y="3906205"/>
            <a:ext cx="223968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= </a:t>
            </a:r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 </a:t>
            </a:r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18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6420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4866" y="952088"/>
            <a:ext cx="1810544" cy="1143000"/>
          </a:xfrm>
        </p:spPr>
        <p:txBody>
          <a:bodyPr/>
          <a:lstStyle/>
          <a:p>
            <a:r>
              <a:rPr lang="en-GB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Tens</a:t>
            </a:r>
            <a:endParaRPr lang="en-GB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465146" y="970932"/>
            <a:ext cx="181054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Ones</a:t>
            </a:r>
            <a:endParaRPr lang="en-GB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flipH="1">
            <a:off x="1135043" y="1867100"/>
            <a:ext cx="5890534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1135043" y="1903193"/>
            <a:ext cx="5890534" cy="2400657"/>
          </a:xfrm>
          <a:prstGeom prst="rect">
            <a:avLst/>
          </a:prstGeom>
          <a:solidFill>
            <a:srgbClr val="FFFF0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5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1  0</a:t>
            </a:r>
            <a:endParaRPr lang="en-US" sz="15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218289" y="1903193"/>
            <a:ext cx="2807287" cy="2400657"/>
          </a:xfrm>
          <a:prstGeom prst="rect">
            <a:avLst/>
          </a:prstGeom>
          <a:solidFill>
            <a:srgbClr val="00B05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50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9</a:t>
            </a:r>
            <a:endParaRPr lang="en-US" sz="15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339752" y="5303211"/>
            <a:ext cx="432048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nineteen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218289" y="778984"/>
            <a:ext cx="0" cy="3524866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2519505" y="4294367"/>
            <a:ext cx="151216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?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809613" y="4294367"/>
            <a:ext cx="151216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+ ?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5107208" y="4294367"/>
            <a:ext cx="223968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= </a:t>
            </a:r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 </a:t>
            </a:r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?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20" name="Rectangle 19">
            <a:hlinkClick r:id="rId2" action="ppaction://hlinksldjump"/>
          </p:cNvPr>
          <p:cNvSpPr/>
          <p:nvPr/>
        </p:nvSpPr>
        <p:spPr>
          <a:xfrm>
            <a:off x="6936436" y="6014611"/>
            <a:ext cx="2011051" cy="707886"/>
          </a:xfrm>
          <a:prstGeom prst="rect">
            <a:avLst/>
          </a:prstGeom>
          <a:solidFill>
            <a:srgbClr val="00B0F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Answer</a:t>
            </a:r>
            <a:endParaRPr lang="en-US" sz="4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FFFF00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01455" y="-824"/>
            <a:ext cx="8574999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3200" b="1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Can you write the correct missing number sentence?</a:t>
            </a:r>
            <a:endParaRPr lang="en-US" sz="3200" b="1" cap="none" spc="0" dirty="0">
              <a:ln w="17780" cmpd="sng">
                <a:solidFill>
                  <a:schemeClr val="tx1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252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9712" y="361744"/>
            <a:ext cx="1810544" cy="1143000"/>
          </a:xfrm>
        </p:spPr>
        <p:txBody>
          <a:bodyPr/>
          <a:lstStyle/>
          <a:p>
            <a:r>
              <a:rPr lang="en-GB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Tens</a:t>
            </a:r>
            <a:endParaRPr lang="en-GB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499992" y="380588"/>
            <a:ext cx="181054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Ones</a:t>
            </a:r>
            <a:endParaRPr lang="en-GB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flipH="1">
            <a:off x="1169889" y="1276756"/>
            <a:ext cx="5890534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1169889" y="1312849"/>
            <a:ext cx="5890534" cy="2400657"/>
          </a:xfrm>
          <a:prstGeom prst="rect">
            <a:avLst/>
          </a:prstGeom>
          <a:solidFill>
            <a:srgbClr val="FFFF0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5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1  0</a:t>
            </a:r>
            <a:endParaRPr lang="en-US" sz="15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253135" y="1312849"/>
            <a:ext cx="2807287" cy="2400657"/>
          </a:xfrm>
          <a:prstGeom prst="rect">
            <a:avLst/>
          </a:prstGeom>
          <a:solidFill>
            <a:srgbClr val="00B05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50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9</a:t>
            </a:r>
            <a:endParaRPr lang="en-US" sz="15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339752" y="4627353"/>
            <a:ext cx="432048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nineteen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253135" y="188640"/>
            <a:ext cx="0" cy="3524866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>
            <a:hlinkClick r:id="rId2" action="ppaction://hlinksldjump"/>
          </p:cNvPr>
          <p:cNvSpPr/>
          <p:nvPr/>
        </p:nvSpPr>
        <p:spPr>
          <a:xfrm>
            <a:off x="0" y="5771352"/>
            <a:ext cx="2592288" cy="707886"/>
          </a:xfrm>
          <a:prstGeom prst="rect">
            <a:avLst/>
          </a:prstGeom>
          <a:solidFill>
            <a:srgbClr val="00206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Finish</a:t>
            </a:r>
            <a:endParaRPr lang="en-US" sz="4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FFFF00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2" name="Rectangle 11">
            <a:hlinkClick r:id="rId3" action="ppaction://hlinksldjump"/>
          </p:cNvPr>
          <p:cNvSpPr/>
          <p:nvPr/>
        </p:nvSpPr>
        <p:spPr>
          <a:xfrm>
            <a:off x="2843808" y="5781081"/>
            <a:ext cx="3312368" cy="707886"/>
          </a:xfrm>
          <a:prstGeom prst="rect">
            <a:avLst/>
          </a:prstGeom>
          <a:solidFill>
            <a:srgbClr val="00206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Worksheet</a:t>
            </a:r>
            <a:endParaRPr lang="en-US" sz="4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FFFF00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3" name="Rectangle 12">
            <a:hlinkClick r:id="rId4" action="ppaction://hlinksldjump"/>
          </p:cNvPr>
          <p:cNvSpPr/>
          <p:nvPr/>
        </p:nvSpPr>
        <p:spPr>
          <a:xfrm>
            <a:off x="6444176" y="5033312"/>
            <a:ext cx="2592288" cy="1754326"/>
          </a:xfrm>
          <a:prstGeom prst="rect">
            <a:avLst/>
          </a:prstGeom>
          <a:solidFill>
            <a:srgbClr val="00206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Number words </a:t>
            </a:r>
          </a:p>
          <a:p>
            <a:pPr algn="ctr"/>
            <a:r>
              <a:rPr 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20 to 99.</a:t>
            </a:r>
            <a:endParaRPr lang="en-US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FFFF00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554351" y="3704023"/>
            <a:ext cx="151216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10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844459" y="3704023"/>
            <a:ext cx="151216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+ </a:t>
            </a:r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9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5142054" y="3704023"/>
            <a:ext cx="223968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= </a:t>
            </a:r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 </a:t>
            </a:r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19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6170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89971" y="943462"/>
            <a:ext cx="4392488" cy="584251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2390589" y="1124744"/>
            <a:ext cx="709667" cy="624786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spcAft>
                <a:spcPts val="0"/>
              </a:spcAft>
            </a:pPr>
            <a:r>
              <a:rPr lang="en-US" sz="4000" b="1" kern="1200" dirty="0">
                <a:solidFill>
                  <a:srgbClr val="00CC00"/>
                </a:solidFill>
                <a:effectLst>
                  <a:outerShdw blurRad="80010" dist="40005" dir="5040000" algn="tl">
                    <a:srgbClr val="000000">
                      <a:alpha val="30000"/>
                    </a:srgbClr>
                  </a:outerShdw>
                </a:effectLst>
                <a:latin typeface="AR ESSENCE"/>
                <a:ea typeface="Times New Roman"/>
                <a:cs typeface="Aharoni"/>
              </a:rPr>
              <a:t>11</a:t>
            </a:r>
            <a:endParaRPr lang="en-GB" sz="4000" dirty="0">
              <a:effectLst/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en-US" sz="4000" b="1" kern="1200" dirty="0">
                <a:solidFill>
                  <a:srgbClr val="00CC00"/>
                </a:solidFill>
                <a:effectLst>
                  <a:outerShdw blurRad="80010" dist="40005" dir="5040000" algn="tl">
                    <a:srgbClr val="000000">
                      <a:alpha val="30000"/>
                    </a:srgbClr>
                  </a:outerShdw>
                </a:effectLst>
                <a:latin typeface="AR ESSENCE"/>
                <a:ea typeface="Times New Roman"/>
                <a:cs typeface="Aharoni"/>
              </a:rPr>
              <a:t>12</a:t>
            </a:r>
            <a:endParaRPr lang="en-GB" sz="4000" dirty="0">
              <a:effectLst/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en-US" sz="4000" b="1" kern="1200" dirty="0">
                <a:solidFill>
                  <a:srgbClr val="00CC00"/>
                </a:solidFill>
                <a:effectLst>
                  <a:outerShdw blurRad="80010" dist="40005" dir="5040000" algn="tl">
                    <a:srgbClr val="000000">
                      <a:alpha val="30000"/>
                    </a:srgbClr>
                  </a:outerShdw>
                </a:effectLst>
                <a:latin typeface="AR ESSENCE"/>
                <a:ea typeface="Times New Roman"/>
                <a:cs typeface="Aharoni"/>
              </a:rPr>
              <a:t>13</a:t>
            </a:r>
            <a:endParaRPr lang="en-GB" sz="4000" dirty="0">
              <a:effectLst/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en-US" sz="4000" b="1" kern="1200" dirty="0">
                <a:solidFill>
                  <a:srgbClr val="00CC00"/>
                </a:solidFill>
                <a:effectLst>
                  <a:outerShdw blurRad="80010" dist="40005" dir="5040000" algn="tl">
                    <a:srgbClr val="000000">
                      <a:alpha val="30000"/>
                    </a:srgbClr>
                  </a:outerShdw>
                </a:effectLst>
                <a:latin typeface="AR ESSENCE"/>
                <a:ea typeface="Times New Roman"/>
                <a:cs typeface="Aharoni"/>
              </a:rPr>
              <a:t>14</a:t>
            </a:r>
            <a:endParaRPr lang="en-GB" sz="4000" dirty="0">
              <a:effectLst/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en-US" sz="4000" b="1" kern="1200" dirty="0">
                <a:solidFill>
                  <a:srgbClr val="00CC00"/>
                </a:solidFill>
                <a:effectLst>
                  <a:outerShdw blurRad="80010" dist="40005" dir="5040000" algn="tl">
                    <a:srgbClr val="000000">
                      <a:alpha val="30000"/>
                    </a:srgbClr>
                  </a:outerShdw>
                </a:effectLst>
                <a:latin typeface="AR ESSENCE"/>
                <a:ea typeface="Times New Roman"/>
                <a:cs typeface="Aharoni"/>
              </a:rPr>
              <a:t>15</a:t>
            </a:r>
            <a:endParaRPr lang="en-GB" sz="4000" dirty="0">
              <a:effectLst/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en-US" sz="4000" b="1" kern="1200" dirty="0">
                <a:solidFill>
                  <a:srgbClr val="00CC00"/>
                </a:solidFill>
                <a:effectLst>
                  <a:outerShdw blurRad="80010" dist="40005" dir="5040000" algn="tl">
                    <a:srgbClr val="000000">
                      <a:alpha val="30000"/>
                    </a:srgbClr>
                  </a:outerShdw>
                </a:effectLst>
                <a:latin typeface="AR ESSENCE"/>
                <a:ea typeface="Times New Roman"/>
                <a:cs typeface="Aharoni"/>
              </a:rPr>
              <a:t>16</a:t>
            </a:r>
            <a:endParaRPr lang="en-GB" sz="4000" dirty="0">
              <a:effectLst/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en-US" sz="4000" b="1" kern="1200" dirty="0">
                <a:solidFill>
                  <a:srgbClr val="00CC00"/>
                </a:solidFill>
                <a:effectLst>
                  <a:outerShdw blurRad="80010" dist="40005" dir="5040000" algn="tl">
                    <a:srgbClr val="000000">
                      <a:alpha val="30000"/>
                    </a:srgbClr>
                  </a:outerShdw>
                </a:effectLst>
                <a:latin typeface="AR ESSENCE"/>
                <a:ea typeface="Times New Roman"/>
                <a:cs typeface="Aharoni"/>
              </a:rPr>
              <a:t>17</a:t>
            </a:r>
            <a:endParaRPr lang="en-GB" sz="4000" dirty="0">
              <a:effectLst/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en-US" sz="4000" b="1" kern="1200" dirty="0">
                <a:solidFill>
                  <a:srgbClr val="00CC00"/>
                </a:solidFill>
                <a:effectLst>
                  <a:outerShdw blurRad="80010" dist="40005" dir="5040000" algn="tl">
                    <a:srgbClr val="000000">
                      <a:alpha val="30000"/>
                    </a:srgbClr>
                  </a:outerShdw>
                </a:effectLst>
                <a:latin typeface="AR ESSENCE"/>
                <a:ea typeface="Times New Roman"/>
                <a:cs typeface="Aharoni"/>
              </a:rPr>
              <a:t>18</a:t>
            </a:r>
            <a:endParaRPr lang="en-GB" sz="4000" dirty="0">
              <a:effectLst/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en-US" sz="4000" b="1" kern="1200" dirty="0">
                <a:solidFill>
                  <a:srgbClr val="00CC00"/>
                </a:solidFill>
                <a:effectLst>
                  <a:outerShdw blurRad="80010" dist="40005" dir="5040000" algn="tl">
                    <a:srgbClr val="000000">
                      <a:alpha val="30000"/>
                    </a:srgbClr>
                  </a:outerShdw>
                </a:effectLst>
                <a:latin typeface="AR ESSENCE"/>
                <a:ea typeface="Times New Roman"/>
                <a:cs typeface="Aharoni"/>
              </a:rPr>
              <a:t>19</a:t>
            </a:r>
            <a:endParaRPr lang="en-GB" sz="4000" dirty="0">
              <a:effectLst/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en-GB" sz="4000" dirty="0">
                <a:effectLst/>
                <a:latin typeface="Times New Roman"/>
                <a:ea typeface="Times New Roman"/>
              </a:rPr>
              <a:t> </a:t>
            </a:r>
          </a:p>
        </p:txBody>
      </p:sp>
      <p:sp>
        <p:nvSpPr>
          <p:cNvPr id="6" name="Rectangle 5"/>
          <p:cNvSpPr/>
          <p:nvPr/>
        </p:nvSpPr>
        <p:spPr>
          <a:xfrm>
            <a:off x="4067943" y="1124744"/>
            <a:ext cx="2652265" cy="563231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spcAft>
                <a:spcPts val="0"/>
              </a:spcAft>
            </a:pPr>
            <a:r>
              <a:rPr lang="en-US" sz="3600" b="1" kern="1200" spc="50" dirty="0">
                <a:gradFill>
                  <a:gsLst>
                    <a:gs pos="25000">
                      <a:srgbClr val="E0322D"/>
                    </a:gs>
                    <a:gs pos="100000">
                      <a:srgbClr val="A01C18"/>
                    </a:gs>
                  </a:gsLst>
                  <a:lin ang="5400000" scaled="0"/>
                </a:gradFill>
                <a:effectLst>
                  <a:outerShdw blurRad="76200" dist="50800" dir="5400000" algn="tl">
                    <a:srgbClr val="000000">
                      <a:alpha val="65000"/>
                    </a:srgbClr>
                  </a:outerShdw>
                </a:effectLst>
                <a:latin typeface="Calibri"/>
                <a:ea typeface="Times New Roman"/>
                <a:cs typeface="Times New Roman"/>
              </a:rPr>
              <a:t>eleven</a:t>
            </a:r>
            <a:endParaRPr lang="en-GB" sz="3600" dirty="0">
              <a:effectLst/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en-US" sz="3600" b="1" kern="1200" spc="50" dirty="0">
                <a:gradFill>
                  <a:gsLst>
                    <a:gs pos="25000">
                      <a:srgbClr val="E0322D"/>
                    </a:gs>
                    <a:gs pos="100000">
                      <a:srgbClr val="A01C18"/>
                    </a:gs>
                  </a:gsLst>
                  <a:lin ang="5400000" scaled="0"/>
                </a:gradFill>
                <a:effectLst>
                  <a:outerShdw blurRad="76200" dist="50800" dir="5400000" algn="tl">
                    <a:srgbClr val="000000">
                      <a:alpha val="65000"/>
                    </a:srgbClr>
                  </a:outerShdw>
                </a:effectLst>
                <a:latin typeface="Calibri"/>
                <a:ea typeface="Times New Roman"/>
                <a:cs typeface="Times New Roman"/>
              </a:rPr>
              <a:t>fifteen</a:t>
            </a:r>
            <a:endParaRPr lang="en-GB" sz="3600" dirty="0">
              <a:effectLst/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en-US" sz="3600" b="1" kern="1200" spc="50" dirty="0">
                <a:gradFill>
                  <a:gsLst>
                    <a:gs pos="25000">
                      <a:srgbClr val="E0322D"/>
                    </a:gs>
                    <a:gs pos="100000">
                      <a:srgbClr val="A01C18"/>
                    </a:gs>
                  </a:gsLst>
                  <a:lin ang="5400000" scaled="0"/>
                </a:gradFill>
                <a:effectLst>
                  <a:outerShdw blurRad="76200" dist="50800" dir="5400000" algn="tl">
                    <a:srgbClr val="000000">
                      <a:alpha val="65000"/>
                    </a:srgbClr>
                  </a:outerShdw>
                </a:effectLst>
                <a:latin typeface="Calibri"/>
                <a:ea typeface="Times New Roman"/>
                <a:cs typeface="Times New Roman"/>
              </a:rPr>
              <a:t>seventeen</a:t>
            </a:r>
            <a:endParaRPr lang="en-GB" sz="3600" dirty="0">
              <a:effectLst/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en-US" sz="3600" b="1" kern="1200" spc="50" dirty="0">
                <a:gradFill>
                  <a:gsLst>
                    <a:gs pos="25000">
                      <a:srgbClr val="E0322D"/>
                    </a:gs>
                    <a:gs pos="100000">
                      <a:srgbClr val="A01C18"/>
                    </a:gs>
                  </a:gsLst>
                  <a:lin ang="5400000" scaled="0"/>
                </a:gradFill>
                <a:effectLst>
                  <a:outerShdw blurRad="76200" dist="50800" dir="5400000" algn="tl">
                    <a:srgbClr val="000000">
                      <a:alpha val="65000"/>
                    </a:srgbClr>
                  </a:outerShdw>
                </a:effectLst>
                <a:latin typeface="Calibri"/>
                <a:ea typeface="Times New Roman"/>
                <a:cs typeface="Times New Roman"/>
              </a:rPr>
              <a:t>nineteen</a:t>
            </a:r>
            <a:endParaRPr lang="en-GB" sz="3600" dirty="0">
              <a:effectLst/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en-US" sz="3600" b="1" kern="1200" spc="50" dirty="0">
                <a:gradFill>
                  <a:gsLst>
                    <a:gs pos="25000">
                      <a:srgbClr val="E0322D"/>
                    </a:gs>
                    <a:gs pos="100000">
                      <a:srgbClr val="A01C18"/>
                    </a:gs>
                  </a:gsLst>
                  <a:lin ang="5400000" scaled="0"/>
                </a:gradFill>
                <a:effectLst>
                  <a:outerShdw blurRad="76200" dist="50800" dir="5400000" algn="tl">
                    <a:srgbClr val="000000">
                      <a:alpha val="65000"/>
                    </a:srgbClr>
                  </a:outerShdw>
                </a:effectLst>
                <a:latin typeface="Calibri"/>
                <a:ea typeface="Times New Roman"/>
                <a:cs typeface="Times New Roman"/>
              </a:rPr>
              <a:t>fourteen</a:t>
            </a:r>
            <a:endParaRPr lang="en-GB" sz="3600" dirty="0">
              <a:effectLst/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en-US" sz="3600" b="1" kern="1200" spc="50" dirty="0">
                <a:gradFill>
                  <a:gsLst>
                    <a:gs pos="25000">
                      <a:srgbClr val="E0322D"/>
                    </a:gs>
                    <a:gs pos="100000">
                      <a:srgbClr val="A01C18"/>
                    </a:gs>
                  </a:gsLst>
                  <a:lin ang="5400000" scaled="0"/>
                </a:gradFill>
                <a:effectLst>
                  <a:outerShdw blurRad="76200" dist="50800" dir="5400000" algn="tl">
                    <a:srgbClr val="000000">
                      <a:alpha val="65000"/>
                    </a:srgbClr>
                  </a:outerShdw>
                </a:effectLst>
                <a:latin typeface="Calibri"/>
                <a:ea typeface="Times New Roman"/>
                <a:cs typeface="Times New Roman"/>
              </a:rPr>
              <a:t>sixteen</a:t>
            </a:r>
            <a:endParaRPr lang="en-GB" sz="3600" dirty="0">
              <a:effectLst/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en-US" sz="3600" b="1" kern="1200" spc="50" dirty="0">
                <a:gradFill>
                  <a:gsLst>
                    <a:gs pos="25000">
                      <a:srgbClr val="E0322D"/>
                    </a:gs>
                    <a:gs pos="100000">
                      <a:srgbClr val="A01C18"/>
                    </a:gs>
                  </a:gsLst>
                  <a:lin ang="5400000" scaled="0"/>
                </a:gradFill>
                <a:effectLst>
                  <a:outerShdw blurRad="76200" dist="50800" dir="5400000" algn="tl">
                    <a:srgbClr val="000000">
                      <a:alpha val="65000"/>
                    </a:srgbClr>
                  </a:outerShdw>
                </a:effectLst>
                <a:latin typeface="Calibri"/>
                <a:ea typeface="Times New Roman"/>
                <a:cs typeface="Times New Roman"/>
              </a:rPr>
              <a:t>twelve</a:t>
            </a:r>
            <a:endParaRPr lang="en-GB" sz="3600" dirty="0">
              <a:effectLst/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en-US" sz="3600" b="1" kern="1200" spc="50" dirty="0">
                <a:gradFill>
                  <a:gsLst>
                    <a:gs pos="25000">
                      <a:srgbClr val="E0322D"/>
                    </a:gs>
                    <a:gs pos="100000">
                      <a:srgbClr val="A01C18"/>
                    </a:gs>
                  </a:gsLst>
                  <a:lin ang="5400000" scaled="0"/>
                </a:gradFill>
                <a:effectLst>
                  <a:outerShdw blurRad="76200" dist="50800" dir="5400000" algn="tl">
                    <a:srgbClr val="000000">
                      <a:alpha val="65000"/>
                    </a:srgbClr>
                  </a:outerShdw>
                </a:effectLst>
                <a:latin typeface="Calibri"/>
                <a:ea typeface="Times New Roman"/>
                <a:cs typeface="Times New Roman"/>
              </a:rPr>
              <a:t>eighteen</a:t>
            </a:r>
            <a:endParaRPr lang="en-GB" sz="3600" dirty="0">
              <a:effectLst/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en-US" sz="3600" b="1" kern="1200" spc="50" dirty="0">
                <a:gradFill>
                  <a:gsLst>
                    <a:gs pos="25000">
                      <a:srgbClr val="E0322D"/>
                    </a:gs>
                    <a:gs pos="100000">
                      <a:srgbClr val="A01C18"/>
                    </a:gs>
                  </a:gsLst>
                  <a:lin ang="5400000" scaled="0"/>
                </a:gradFill>
                <a:effectLst>
                  <a:outerShdw blurRad="76200" dist="50800" dir="5400000" algn="tl">
                    <a:srgbClr val="000000">
                      <a:alpha val="65000"/>
                    </a:srgbClr>
                  </a:outerShdw>
                </a:effectLst>
                <a:latin typeface="Calibri"/>
                <a:ea typeface="Times New Roman"/>
                <a:cs typeface="Times New Roman"/>
              </a:rPr>
              <a:t>thirteen</a:t>
            </a:r>
            <a:endParaRPr lang="en-GB" sz="3600" dirty="0">
              <a:effectLst/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en-US" sz="3600" b="1" kern="1200" spc="50" dirty="0">
                <a:gradFill>
                  <a:gsLst>
                    <a:gs pos="25000">
                      <a:srgbClr val="E0322D"/>
                    </a:gs>
                    <a:gs pos="100000">
                      <a:srgbClr val="A01C18"/>
                    </a:gs>
                  </a:gsLst>
                  <a:lin ang="5400000" scaled="0"/>
                </a:gradFill>
                <a:effectLst>
                  <a:outerShdw blurRad="76200" dist="50800" dir="5400000" algn="tl">
                    <a:srgbClr val="000000">
                      <a:alpha val="65000"/>
                    </a:srgbClr>
                  </a:outerShdw>
                </a:effectLst>
                <a:latin typeface="Calibri"/>
                <a:ea typeface="Times New Roman"/>
                <a:cs typeface="Times New Roman"/>
              </a:rPr>
              <a:t> </a:t>
            </a:r>
            <a:endParaRPr lang="en-GB" sz="3600" dirty="0">
              <a:effectLst/>
              <a:latin typeface="Times New Roman"/>
              <a:ea typeface="Times New Roman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0" y="114321"/>
            <a:ext cx="8229600" cy="697099"/>
          </a:xfrm>
        </p:spPr>
        <p:txBody>
          <a:bodyPr>
            <a:noAutofit/>
          </a:bodyPr>
          <a:lstStyle/>
          <a:p>
            <a:pPr algn="l"/>
            <a:r>
              <a:rPr lang="en-GB" sz="2800" dirty="0" smtClean="0">
                <a:latin typeface="Comic Sans MS" panose="030F0702030302020204" pitchFamily="66" charset="0"/>
              </a:rPr>
              <a:t>Use your worksheet to draw lines from the number to its number word.</a:t>
            </a:r>
            <a:endParaRPr lang="en-GB" sz="28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8683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89971" y="1011800"/>
            <a:ext cx="4392488" cy="584251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2390589" y="1124744"/>
            <a:ext cx="709667" cy="624786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spcAft>
                <a:spcPts val="0"/>
              </a:spcAft>
            </a:pPr>
            <a:r>
              <a:rPr lang="en-US" sz="4000" b="1" kern="1200" dirty="0">
                <a:solidFill>
                  <a:srgbClr val="00CC00"/>
                </a:solidFill>
                <a:effectLst>
                  <a:outerShdw blurRad="80010" dist="40005" dir="5040000" algn="tl">
                    <a:srgbClr val="000000">
                      <a:alpha val="30000"/>
                    </a:srgbClr>
                  </a:outerShdw>
                </a:effectLst>
                <a:latin typeface="AR ESSENCE"/>
                <a:ea typeface="Times New Roman"/>
                <a:cs typeface="Aharoni"/>
              </a:rPr>
              <a:t>11</a:t>
            </a:r>
            <a:endParaRPr lang="en-GB" sz="4000" dirty="0">
              <a:effectLst/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en-US" sz="4000" b="1" kern="1200" dirty="0">
                <a:solidFill>
                  <a:srgbClr val="00CC00"/>
                </a:solidFill>
                <a:effectLst>
                  <a:outerShdw blurRad="80010" dist="40005" dir="5040000" algn="tl">
                    <a:srgbClr val="000000">
                      <a:alpha val="30000"/>
                    </a:srgbClr>
                  </a:outerShdw>
                </a:effectLst>
                <a:latin typeface="AR ESSENCE"/>
                <a:ea typeface="Times New Roman"/>
                <a:cs typeface="Aharoni"/>
              </a:rPr>
              <a:t>12</a:t>
            </a:r>
            <a:endParaRPr lang="en-GB" sz="4000" dirty="0">
              <a:effectLst/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en-US" sz="4000" b="1" kern="1200" dirty="0">
                <a:solidFill>
                  <a:srgbClr val="00CC00"/>
                </a:solidFill>
                <a:effectLst>
                  <a:outerShdw blurRad="80010" dist="40005" dir="5040000" algn="tl">
                    <a:srgbClr val="000000">
                      <a:alpha val="30000"/>
                    </a:srgbClr>
                  </a:outerShdw>
                </a:effectLst>
                <a:latin typeface="AR ESSENCE"/>
                <a:ea typeface="Times New Roman"/>
                <a:cs typeface="Aharoni"/>
              </a:rPr>
              <a:t>13</a:t>
            </a:r>
            <a:endParaRPr lang="en-GB" sz="4000" dirty="0">
              <a:effectLst/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en-US" sz="4000" b="1" kern="1200" dirty="0">
                <a:solidFill>
                  <a:srgbClr val="00CC00"/>
                </a:solidFill>
                <a:effectLst>
                  <a:outerShdw blurRad="80010" dist="40005" dir="5040000" algn="tl">
                    <a:srgbClr val="000000">
                      <a:alpha val="30000"/>
                    </a:srgbClr>
                  </a:outerShdw>
                </a:effectLst>
                <a:latin typeface="AR ESSENCE"/>
                <a:ea typeface="Times New Roman"/>
                <a:cs typeface="Aharoni"/>
              </a:rPr>
              <a:t>14</a:t>
            </a:r>
            <a:endParaRPr lang="en-GB" sz="4000" dirty="0">
              <a:effectLst/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en-US" sz="4000" b="1" kern="1200" dirty="0">
                <a:solidFill>
                  <a:srgbClr val="00CC00"/>
                </a:solidFill>
                <a:effectLst>
                  <a:outerShdw blurRad="80010" dist="40005" dir="5040000" algn="tl">
                    <a:srgbClr val="000000">
                      <a:alpha val="30000"/>
                    </a:srgbClr>
                  </a:outerShdw>
                </a:effectLst>
                <a:latin typeface="AR ESSENCE"/>
                <a:ea typeface="Times New Roman"/>
                <a:cs typeface="Aharoni"/>
              </a:rPr>
              <a:t>15</a:t>
            </a:r>
            <a:endParaRPr lang="en-GB" sz="4000" dirty="0">
              <a:effectLst/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en-US" sz="4000" b="1" kern="1200" dirty="0">
                <a:solidFill>
                  <a:srgbClr val="00CC00"/>
                </a:solidFill>
                <a:effectLst>
                  <a:outerShdw blurRad="80010" dist="40005" dir="5040000" algn="tl">
                    <a:srgbClr val="000000">
                      <a:alpha val="30000"/>
                    </a:srgbClr>
                  </a:outerShdw>
                </a:effectLst>
                <a:latin typeface="AR ESSENCE"/>
                <a:ea typeface="Times New Roman"/>
                <a:cs typeface="Aharoni"/>
              </a:rPr>
              <a:t>16</a:t>
            </a:r>
            <a:endParaRPr lang="en-GB" sz="4000" dirty="0">
              <a:effectLst/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en-US" sz="4000" b="1" kern="1200" dirty="0">
                <a:solidFill>
                  <a:srgbClr val="00CC00"/>
                </a:solidFill>
                <a:effectLst>
                  <a:outerShdw blurRad="80010" dist="40005" dir="5040000" algn="tl">
                    <a:srgbClr val="000000">
                      <a:alpha val="30000"/>
                    </a:srgbClr>
                  </a:outerShdw>
                </a:effectLst>
                <a:latin typeface="AR ESSENCE"/>
                <a:ea typeface="Times New Roman"/>
                <a:cs typeface="Aharoni"/>
              </a:rPr>
              <a:t>17</a:t>
            </a:r>
            <a:endParaRPr lang="en-GB" sz="4000" dirty="0">
              <a:effectLst/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en-US" sz="4000" b="1" kern="1200" dirty="0">
                <a:solidFill>
                  <a:srgbClr val="00CC00"/>
                </a:solidFill>
                <a:effectLst>
                  <a:outerShdw blurRad="80010" dist="40005" dir="5040000" algn="tl">
                    <a:srgbClr val="000000">
                      <a:alpha val="30000"/>
                    </a:srgbClr>
                  </a:outerShdw>
                </a:effectLst>
                <a:latin typeface="AR ESSENCE"/>
                <a:ea typeface="Times New Roman"/>
                <a:cs typeface="Aharoni"/>
              </a:rPr>
              <a:t>18</a:t>
            </a:r>
            <a:endParaRPr lang="en-GB" sz="4000" dirty="0">
              <a:effectLst/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en-US" sz="4000" b="1" kern="1200" dirty="0">
                <a:solidFill>
                  <a:srgbClr val="00CC00"/>
                </a:solidFill>
                <a:effectLst>
                  <a:outerShdw blurRad="80010" dist="40005" dir="5040000" algn="tl">
                    <a:srgbClr val="000000">
                      <a:alpha val="30000"/>
                    </a:srgbClr>
                  </a:outerShdw>
                </a:effectLst>
                <a:latin typeface="AR ESSENCE"/>
                <a:ea typeface="Times New Roman"/>
                <a:cs typeface="Aharoni"/>
              </a:rPr>
              <a:t>19</a:t>
            </a:r>
            <a:endParaRPr lang="en-GB" sz="4000" dirty="0">
              <a:effectLst/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en-GB" sz="4000" dirty="0">
                <a:effectLst/>
                <a:latin typeface="Times New Roman"/>
                <a:ea typeface="Times New Roman"/>
              </a:rPr>
              <a:t> </a:t>
            </a:r>
          </a:p>
        </p:txBody>
      </p:sp>
      <p:sp>
        <p:nvSpPr>
          <p:cNvPr id="6" name="Rectangle 5"/>
          <p:cNvSpPr/>
          <p:nvPr/>
        </p:nvSpPr>
        <p:spPr>
          <a:xfrm>
            <a:off x="4067943" y="1124744"/>
            <a:ext cx="2652265" cy="563231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spcAft>
                <a:spcPts val="0"/>
              </a:spcAft>
            </a:pPr>
            <a:r>
              <a:rPr lang="en-US" sz="3600" b="1" kern="1200" spc="50" dirty="0">
                <a:gradFill>
                  <a:gsLst>
                    <a:gs pos="25000">
                      <a:srgbClr val="E0322D"/>
                    </a:gs>
                    <a:gs pos="100000">
                      <a:srgbClr val="A01C18"/>
                    </a:gs>
                  </a:gsLst>
                  <a:lin ang="5400000" scaled="0"/>
                </a:gradFill>
                <a:effectLst>
                  <a:outerShdw blurRad="76200" dist="50800" dir="5400000" algn="tl">
                    <a:srgbClr val="000000">
                      <a:alpha val="65000"/>
                    </a:srgbClr>
                  </a:outerShdw>
                </a:effectLst>
                <a:latin typeface="Calibri"/>
                <a:ea typeface="Times New Roman"/>
                <a:cs typeface="Times New Roman"/>
              </a:rPr>
              <a:t>eleven</a:t>
            </a:r>
            <a:endParaRPr lang="en-GB" sz="3600" dirty="0">
              <a:effectLst/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en-US" sz="3600" b="1" kern="1200" spc="50" dirty="0">
                <a:gradFill>
                  <a:gsLst>
                    <a:gs pos="25000">
                      <a:srgbClr val="E0322D"/>
                    </a:gs>
                    <a:gs pos="100000">
                      <a:srgbClr val="A01C18"/>
                    </a:gs>
                  </a:gsLst>
                  <a:lin ang="5400000" scaled="0"/>
                </a:gradFill>
                <a:effectLst>
                  <a:outerShdw blurRad="76200" dist="50800" dir="5400000" algn="tl">
                    <a:srgbClr val="000000">
                      <a:alpha val="65000"/>
                    </a:srgbClr>
                  </a:outerShdw>
                </a:effectLst>
                <a:latin typeface="Calibri"/>
                <a:ea typeface="Times New Roman"/>
                <a:cs typeface="Times New Roman"/>
              </a:rPr>
              <a:t>fifteen</a:t>
            </a:r>
            <a:endParaRPr lang="en-GB" sz="3600" dirty="0">
              <a:effectLst/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en-US" sz="3600" b="1" kern="1200" spc="50" dirty="0">
                <a:gradFill>
                  <a:gsLst>
                    <a:gs pos="25000">
                      <a:srgbClr val="E0322D"/>
                    </a:gs>
                    <a:gs pos="100000">
                      <a:srgbClr val="A01C18"/>
                    </a:gs>
                  </a:gsLst>
                  <a:lin ang="5400000" scaled="0"/>
                </a:gradFill>
                <a:effectLst>
                  <a:outerShdw blurRad="76200" dist="50800" dir="5400000" algn="tl">
                    <a:srgbClr val="000000">
                      <a:alpha val="65000"/>
                    </a:srgbClr>
                  </a:outerShdw>
                </a:effectLst>
                <a:latin typeface="Calibri"/>
                <a:ea typeface="Times New Roman"/>
                <a:cs typeface="Times New Roman"/>
              </a:rPr>
              <a:t>seventeen</a:t>
            </a:r>
            <a:endParaRPr lang="en-GB" sz="3600" dirty="0">
              <a:effectLst/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en-US" sz="3600" b="1" kern="1200" spc="50" dirty="0">
                <a:gradFill>
                  <a:gsLst>
                    <a:gs pos="25000">
                      <a:srgbClr val="E0322D"/>
                    </a:gs>
                    <a:gs pos="100000">
                      <a:srgbClr val="A01C18"/>
                    </a:gs>
                  </a:gsLst>
                  <a:lin ang="5400000" scaled="0"/>
                </a:gradFill>
                <a:effectLst>
                  <a:outerShdw blurRad="76200" dist="50800" dir="5400000" algn="tl">
                    <a:srgbClr val="000000">
                      <a:alpha val="65000"/>
                    </a:srgbClr>
                  </a:outerShdw>
                </a:effectLst>
                <a:latin typeface="Calibri"/>
                <a:ea typeface="Times New Roman"/>
                <a:cs typeface="Times New Roman"/>
              </a:rPr>
              <a:t>nineteen</a:t>
            </a:r>
            <a:endParaRPr lang="en-GB" sz="3600" dirty="0">
              <a:effectLst/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en-US" sz="3600" b="1" kern="1200" spc="50" dirty="0">
                <a:gradFill>
                  <a:gsLst>
                    <a:gs pos="25000">
                      <a:srgbClr val="E0322D"/>
                    </a:gs>
                    <a:gs pos="100000">
                      <a:srgbClr val="A01C18"/>
                    </a:gs>
                  </a:gsLst>
                  <a:lin ang="5400000" scaled="0"/>
                </a:gradFill>
                <a:effectLst>
                  <a:outerShdw blurRad="76200" dist="50800" dir="5400000" algn="tl">
                    <a:srgbClr val="000000">
                      <a:alpha val="65000"/>
                    </a:srgbClr>
                  </a:outerShdw>
                </a:effectLst>
                <a:latin typeface="Calibri"/>
                <a:ea typeface="Times New Roman"/>
                <a:cs typeface="Times New Roman"/>
              </a:rPr>
              <a:t>fourteen</a:t>
            </a:r>
            <a:endParaRPr lang="en-GB" sz="3600" dirty="0">
              <a:effectLst/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en-US" sz="3600" b="1" kern="1200" spc="50" dirty="0">
                <a:gradFill>
                  <a:gsLst>
                    <a:gs pos="25000">
                      <a:srgbClr val="E0322D"/>
                    </a:gs>
                    <a:gs pos="100000">
                      <a:srgbClr val="A01C18"/>
                    </a:gs>
                  </a:gsLst>
                  <a:lin ang="5400000" scaled="0"/>
                </a:gradFill>
                <a:effectLst>
                  <a:outerShdw blurRad="76200" dist="50800" dir="5400000" algn="tl">
                    <a:srgbClr val="000000">
                      <a:alpha val="65000"/>
                    </a:srgbClr>
                  </a:outerShdw>
                </a:effectLst>
                <a:latin typeface="Calibri"/>
                <a:ea typeface="Times New Roman"/>
                <a:cs typeface="Times New Roman"/>
              </a:rPr>
              <a:t>sixteen</a:t>
            </a:r>
            <a:endParaRPr lang="en-GB" sz="3600" dirty="0">
              <a:effectLst/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en-US" sz="3600" b="1" kern="1200" spc="50" dirty="0">
                <a:gradFill>
                  <a:gsLst>
                    <a:gs pos="25000">
                      <a:srgbClr val="E0322D"/>
                    </a:gs>
                    <a:gs pos="100000">
                      <a:srgbClr val="A01C18"/>
                    </a:gs>
                  </a:gsLst>
                  <a:lin ang="5400000" scaled="0"/>
                </a:gradFill>
                <a:effectLst>
                  <a:outerShdw blurRad="76200" dist="50800" dir="5400000" algn="tl">
                    <a:srgbClr val="000000">
                      <a:alpha val="65000"/>
                    </a:srgbClr>
                  </a:outerShdw>
                </a:effectLst>
                <a:latin typeface="Calibri"/>
                <a:ea typeface="Times New Roman"/>
                <a:cs typeface="Times New Roman"/>
              </a:rPr>
              <a:t>twelve</a:t>
            </a:r>
            <a:endParaRPr lang="en-GB" sz="3600" dirty="0">
              <a:effectLst/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en-US" sz="3600" b="1" kern="1200" spc="50" dirty="0">
                <a:gradFill>
                  <a:gsLst>
                    <a:gs pos="25000">
                      <a:srgbClr val="E0322D"/>
                    </a:gs>
                    <a:gs pos="100000">
                      <a:srgbClr val="A01C18"/>
                    </a:gs>
                  </a:gsLst>
                  <a:lin ang="5400000" scaled="0"/>
                </a:gradFill>
                <a:effectLst>
                  <a:outerShdw blurRad="76200" dist="50800" dir="5400000" algn="tl">
                    <a:srgbClr val="000000">
                      <a:alpha val="65000"/>
                    </a:srgbClr>
                  </a:outerShdw>
                </a:effectLst>
                <a:latin typeface="Calibri"/>
                <a:ea typeface="Times New Roman"/>
                <a:cs typeface="Times New Roman"/>
              </a:rPr>
              <a:t>eighteen</a:t>
            </a:r>
            <a:endParaRPr lang="en-GB" sz="3600" dirty="0">
              <a:effectLst/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en-US" sz="3600" b="1" kern="1200" spc="50" dirty="0">
                <a:gradFill>
                  <a:gsLst>
                    <a:gs pos="25000">
                      <a:srgbClr val="E0322D"/>
                    </a:gs>
                    <a:gs pos="100000">
                      <a:srgbClr val="A01C18"/>
                    </a:gs>
                  </a:gsLst>
                  <a:lin ang="5400000" scaled="0"/>
                </a:gradFill>
                <a:effectLst>
                  <a:outerShdw blurRad="76200" dist="50800" dir="5400000" algn="tl">
                    <a:srgbClr val="000000">
                      <a:alpha val="65000"/>
                    </a:srgbClr>
                  </a:outerShdw>
                </a:effectLst>
                <a:latin typeface="Calibri"/>
                <a:ea typeface="Times New Roman"/>
                <a:cs typeface="Times New Roman"/>
              </a:rPr>
              <a:t>thirteen</a:t>
            </a:r>
            <a:endParaRPr lang="en-GB" sz="3600" dirty="0">
              <a:effectLst/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en-US" sz="3600" b="1" kern="1200" spc="50" dirty="0">
                <a:gradFill>
                  <a:gsLst>
                    <a:gs pos="25000">
                      <a:srgbClr val="E0322D"/>
                    </a:gs>
                    <a:gs pos="100000">
                      <a:srgbClr val="A01C18"/>
                    </a:gs>
                  </a:gsLst>
                  <a:lin ang="5400000" scaled="0"/>
                </a:gradFill>
                <a:effectLst>
                  <a:outerShdw blurRad="76200" dist="50800" dir="5400000" algn="tl">
                    <a:srgbClr val="000000">
                      <a:alpha val="65000"/>
                    </a:srgbClr>
                  </a:outerShdw>
                </a:effectLst>
                <a:latin typeface="Calibri"/>
                <a:ea typeface="Times New Roman"/>
                <a:cs typeface="Times New Roman"/>
              </a:rPr>
              <a:t> </a:t>
            </a:r>
            <a:endParaRPr lang="en-GB" sz="3600" dirty="0">
              <a:effectLst/>
              <a:latin typeface="Times New Roman"/>
              <a:ea typeface="Times New Roman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0" y="114321"/>
            <a:ext cx="8229600" cy="697099"/>
          </a:xfrm>
        </p:spPr>
        <p:txBody>
          <a:bodyPr>
            <a:noAutofit/>
          </a:bodyPr>
          <a:lstStyle/>
          <a:p>
            <a:pPr algn="l"/>
            <a:r>
              <a:rPr lang="en-GB" sz="2800" dirty="0" smtClean="0">
                <a:latin typeface="Comic Sans MS" panose="030F0702030302020204" pitchFamily="66" charset="0"/>
              </a:rPr>
              <a:t>Were you right?.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2987824" y="1484784"/>
            <a:ext cx="1656184" cy="0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2987824" y="2060848"/>
            <a:ext cx="1693077" cy="2664296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2987824" y="2708920"/>
            <a:ext cx="1598341" cy="3024336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2987824" y="3284984"/>
            <a:ext cx="1512168" cy="360040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V="1">
            <a:off x="2987824" y="2060848"/>
            <a:ext cx="1656184" cy="1867653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V="1">
            <a:off x="2996385" y="4248676"/>
            <a:ext cx="1684516" cy="260444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2996385" y="2708920"/>
            <a:ext cx="1389830" cy="2448272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2938542" y="5301208"/>
            <a:ext cx="1647623" cy="432048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3024717" y="3284984"/>
            <a:ext cx="1475275" cy="3096344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31978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hlinkClick r:id="rId2" action="ppaction://hlinksldjump"/>
          </p:cNvPr>
          <p:cNvSpPr/>
          <p:nvPr/>
        </p:nvSpPr>
        <p:spPr>
          <a:xfrm>
            <a:off x="1115616" y="1484783"/>
            <a:ext cx="7128792" cy="2123658"/>
          </a:xfrm>
          <a:prstGeom prst="rect">
            <a:avLst/>
          </a:prstGeom>
          <a:solidFill>
            <a:srgbClr val="00206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6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Number words </a:t>
            </a:r>
          </a:p>
          <a:p>
            <a:pPr algn="ctr"/>
            <a:r>
              <a:rPr lang="en-US" sz="6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20 to 99.</a:t>
            </a:r>
            <a:endParaRPr lang="en-US" sz="6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FFFF00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9758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83568" y="1325835"/>
            <a:ext cx="7772400" cy="1470025"/>
          </a:xfrm>
          <a:prstGeom prst="rect">
            <a:avLst/>
          </a:prstGeom>
        </p:spPr>
        <p:txBody>
          <a:bodyPr spcFirstLastPara="1" vert="horz" lIns="91440" tIns="45720" rIns="91440" bIns="45720" numCol="1" rtlCol="0" anchor="ctr">
            <a:prstTxWarp prst="textArchUp">
              <a:avLst/>
            </a:prstTxWarp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>Number Words &amp; Place Value</a:t>
            </a:r>
            <a:endParaRPr lang="en-GB" dirty="0">
              <a:solidFill>
                <a:srgbClr val="FFFF00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 5">
            <a:hlinkClick r:id="rId2" action="ppaction://hlinksldjump"/>
          </p:cNvPr>
          <p:cNvSpPr/>
          <p:nvPr/>
        </p:nvSpPr>
        <p:spPr>
          <a:xfrm>
            <a:off x="5364088" y="2915201"/>
            <a:ext cx="2592288" cy="1754326"/>
          </a:xfrm>
          <a:prstGeom prst="rect">
            <a:avLst/>
          </a:prstGeom>
          <a:solidFill>
            <a:srgbClr val="00206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Number words </a:t>
            </a:r>
          </a:p>
          <a:p>
            <a:pPr algn="ctr"/>
            <a:r>
              <a:rPr 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20 to 99.</a:t>
            </a:r>
            <a:endParaRPr lang="en-US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FFFF00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7" name="Rectangle 6">
            <a:hlinkClick r:id="rId3" action="ppaction://hlinksldjump"/>
          </p:cNvPr>
          <p:cNvSpPr/>
          <p:nvPr/>
        </p:nvSpPr>
        <p:spPr>
          <a:xfrm>
            <a:off x="1475656" y="2924944"/>
            <a:ext cx="2592288" cy="1754326"/>
          </a:xfrm>
          <a:prstGeom prst="rect">
            <a:avLst/>
          </a:prstGeom>
          <a:solidFill>
            <a:srgbClr val="00206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Number words </a:t>
            </a:r>
          </a:p>
          <a:p>
            <a:pPr algn="ctr"/>
            <a:r>
              <a:rPr 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11 to 19.</a:t>
            </a:r>
            <a:endParaRPr lang="en-US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FFFF00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7731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1979712" y="361744"/>
            <a:ext cx="1810544" cy="1143000"/>
          </a:xfrm>
        </p:spPr>
        <p:txBody>
          <a:bodyPr/>
          <a:lstStyle/>
          <a:p>
            <a:r>
              <a:rPr lang="en-GB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Tens</a:t>
            </a:r>
            <a:endParaRPr lang="en-GB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4499992" y="380588"/>
            <a:ext cx="181054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Ones</a:t>
            </a:r>
            <a:endParaRPr lang="en-GB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 flipH="1">
            <a:off x="1169889" y="1276756"/>
            <a:ext cx="589053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1169889" y="1312849"/>
            <a:ext cx="5890534" cy="2400657"/>
          </a:xfrm>
          <a:prstGeom prst="rect">
            <a:avLst/>
          </a:prstGeom>
          <a:solidFill>
            <a:srgbClr val="FFFF0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50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2</a:t>
            </a:r>
            <a:r>
              <a:rPr lang="en-US" sz="15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  0</a:t>
            </a:r>
            <a:endParaRPr lang="en-US" sz="15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253135" y="1312849"/>
            <a:ext cx="2807287" cy="2400657"/>
          </a:xfrm>
          <a:prstGeom prst="rect">
            <a:avLst/>
          </a:prstGeom>
          <a:solidFill>
            <a:srgbClr val="00B05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50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2</a:t>
            </a:r>
            <a:endParaRPr lang="en-US" sz="15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169889" y="5157192"/>
            <a:ext cx="376148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twenty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602988" y="3929786"/>
            <a:ext cx="151216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2</a:t>
            </a:r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0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893096" y="3929786"/>
            <a:ext cx="151216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+ 2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5190691" y="3929786"/>
            <a:ext cx="223968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= 22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>
            <a:off x="4253135" y="188640"/>
            <a:ext cx="0" cy="352486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3310054" y="5157192"/>
            <a:ext cx="376148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two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9886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7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7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12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12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9" grpId="0" animBg="1"/>
      <p:bldP spid="20" grpId="0"/>
      <p:bldP spid="21" grpId="0"/>
      <p:bldP spid="22" grpId="0"/>
      <p:bldP spid="23" grpId="0"/>
      <p:bldP spid="2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1979712" y="361744"/>
            <a:ext cx="1810544" cy="1143000"/>
          </a:xfrm>
        </p:spPr>
        <p:txBody>
          <a:bodyPr/>
          <a:lstStyle/>
          <a:p>
            <a:r>
              <a:rPr lang="en-GB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Tens</a:t>
            </a:r>
            <a:endParaRPr lang="en-GB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4499992" y="380588"/>
            <a:ext cx="181054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Ones</a:t>
            </a:r>
            <a:endParaRPr lang="en-GB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 flipH="1">
            <a:off x="1169889" y="1276756"/>
            <a:ext cx="589053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1169889" y="1312849"/>
            <a:ext cx="5890534" cy="2400657"/>
          </a:xfrm>
          <a:prstGeom prst="rect">
            <a:avLst/>
          </a:prstGeom>
          <a:solidFill>
            <a:srgbClr val="FFFF0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50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4</a:t>
            </a:r>
            <a:r>
              <a:rPr lang="en-US" sz="15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  0</a:t>
            </a:r>
            <a:endParaRPr lang="en-US" sz="15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253135" y="1312849"/>
            <a:ext cx="2807287" cy="2400657"/>
          </a:xfrm>
          <a:prstGeom prst="rect">
            <a:avLst/>
          </a:prstGeom>
          <a:solidFill>
            <a:srgbClr val="00B05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50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7</a:t>
            </a:r>
            <a:endParaRPr lang="en-US" sz="15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602988" y="3929786"/>
            <a:ext cx="151216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4</a:t>
            </a:r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0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893096" y="3929786"/>
            <a:ext cx="151216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+ 7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5190691" y="3929786"/>
            <a:ext cx="223968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= 47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>
            <a:off x="4253135" y="188640"/>
            <a:ext cx="0" cy="352486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1397092" y="5157192"/>
            <a:ext cx="376148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forty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524520" y="5157192"/>
            <a:ext cx="376148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seven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0363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7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7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1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1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9" grpId="0" animBg="1"/>
      <p:bldP spid="21" grpId="0"/>
      <p:bldP spid="22" grpId="0"/>
      <p:bldP spid="23" grpId="0"/>
      <p:bldP spid="15" grpId="0"/>
      <p:bldP spid="1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1979712" y="361744"/>
            <a:ext cx="1810544" cy="1143000"/>
          </a:xfrm>
        </p:spPr>
        <p:txBody>
          <a:bodyPr/>
          <a:lstStyle/>
          <a:p>
            <a:r>
              <a:rPr lang="en-GB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Tens</a:t>
            </a:r>
            <a:endParaRPr lang="en-GB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4499992" y="380588"/>
            <a:ext cx="181054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Ones</a:t>
            </a:r>
            <a:endParaRPr lang="en-GB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 flipH="1">
            <a:off x="1169889" y="1276756"/>
            <a:ext cx="589053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1169889" y="1312849"/>
            <a:ext cx="5890534" cy="2400657"/>
          </a:xfrm>
          <a:prstGeom prst="rect">
            <a:avLst/>
          </a:prstGeom>
          <a:solidFill>
            <a:srgbClr val="FFFF0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50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8</a:t>
            </a:r>
            <a:r>
              <a:rPr lang="en-US" sz="15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  0</a:t>
            </a:r>
            <a:endParaRPr lang="en-US" sz="15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253135" y="1312849"/>
            <a:ext cx="2807287" cy="2400657"/>
          </a:xfrm>
          <a:prstGeom prst="rect">
            <a:avLst/>
          </a:prstGeom>
          <a:solidFill>
            <a:srgbClr val="00B05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50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5</a:t>
            </a:r>
            <a:endParaRPr lang="en-US" sz="15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602988" y="3929786"/>
            <a:ext cx="151216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8</a:t>
            </a:r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0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893096" y="3929786"/>
            <a:ext cx="151216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+ 5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5190691" y="3929786"/>
            <a:ext cx="223968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= 85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>
            <a:off x="4253135" y="188640"/>
            <a:ext cx="0" cy="352486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1169889" y="5157192"/>
            <a:ext cx="376148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eighty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310054" y="5157192"/>
            <a:ext cx="376148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five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5334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7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7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1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1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9" grpId="0" animBg="1"/>
      <p:bldP spid="21" grpId="0"/>
      <p:bldP spid="22" grpId="0"/>
      <p:bldP spid="23" grpId="0"/>
      <p:bldP spid="15" grpId="0"/>
      <p:bldP spid="1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 smtClean="0"/>
              <a:t>Now it’s your turn!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You will need a piece of paper or a whiteboard.</a:t>
            </a:r>
          </a:p>
          <a:p>
            <a:r>
              <a:rPr lang="en-GB" dirty="0" smtClean="0"/>
              <a:t>Look at the numbers on the following slides.</a:t>
            </a:r>
          </a:p>
          <a:p>
            <a:r>
              <a:rPr lang="en-GB" dirty="0" smtClean="0"/>
              <a:t>Can you write down the number sentences and number words?</a:t>
            </a:r>
          </a:p>
          <a:p>
            <a:r>
              <a:rPr lang="en-GB" dirty="0" smtClean="0"/>
              <a:t>The answer will be on the next slide so you can find out if you were right.</a:t>
            </a:r>
          </a:p>
          <a:p>
            <a:endParaRPr lang="en-GB" dirty="0"/>
          </a:p>
        </p:txBody>
      </p:sp>
      <p:pic>
        <p:nvPicPr>
          <p:cNvPr id="1028" name="Picture 4" descr="C:\Users\Colin2\AppData\Local\Microsoft\Windows\Temporary Internet Files\Content.IE5\5YF5JUB5\boy_with_abacus[1]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476672"/>
            <a:ext cx="1714500" cy="1733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87104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979712" y="361744"/>
            <a:ext cx="181054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mtClean="0">
                <a:solidFill>
                  <a:schemeClr val="bg1"/>
                </a:solidFill>
                <a:latin typeface="Comic Sans MS" panose="030F0702030302020204" pitchFamily="66" charset="0"/>
              </a:rPr>
              <a:t>Tens</a:t>
            </a:r>
            <a:endParaRPr lang="en-GB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499992" y="380588"/>
            <a:ext cx="181054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Ones</a:t>
            </a:r>
            <a:endParaRPr lang="en-GB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 flipH="1">
            <a:off x="1169889" y="1276756"/>
            <a:ext cx="589053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1169889" y="1312849"/>
            <a:ext cx="5890534" cy="2400657"/>
          </a:xfrm>
          <a:prstGeom prst="rect">
            <a:avLst/>
          </a:prstGeom>
          <a:solidFill>
            <a:srgbClr val="FFFF0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50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2</a:t>
            </a:r>
            <a:r>
              <a:rPr lang="en-US" sz="15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  0</a:t>
            </a:r>
            <a:endParaRPr lang="en-US" sz="15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253135" y="1312849"/>
            <a:ext cx="2807287" cy="2400657"/>
          </a:xfrm>
          <a:prstGeom prst="rect">
            <a:avLst/>
          </a:prstGeom>
          <a:solidFill>
            <a:srgbClr val="00B05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50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8</a:t>
            </a:r>
            <a:endParaRPr lang="en-US" sz="15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602988" y="3929786"/>
            <a:ext cx="151216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?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893096" y="3929786"/>
            <a:ext cx="151216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+ ?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190691" y="3929786"/>
            <a:ext cx="223968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= </a:t>
            </a:r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?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37569" y="5733257"/>
            <a:ext cx="3761488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_ _ _ _ _ _</a:t>
            </a:r>
            <a:endParaRPr lang="en-US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524520" y="5733256"/>
            <a:ext cx="3761488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_ _ _ _ _</a:t>
            </a:r>
            <a:endParaRPr lang="en-US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4253135" y="188640"/>
            <a:ext cx="0" cy="352486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95494" y="4955649"/>
            <a:ext cx="530977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The number word is: </a:t>
            </a:r>
            <a:endParaRPr lang="en-US" sz="4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7" name="Rectangle 16">
            <a:hlinkClick r:id="rId2" action="ppaction://hlinksldjump"/>
          </p:cNvPr>
          <p:cNvSpPr/>
          <p:nvPr/>
        </p:nvSpPr>
        <p:spPr>
          <a:xfrm>
            <a:off x="7060422" y="6056421"/>
            <a:ext cx="2011051" cy="707886"/>
          </a:xfrm>
          <a:prstGeom prst="rect">
            <a:avLst/>
          </a:prstGeom>
          <a:solidFill>
            <a:srgbClr val="00B0F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Answer</a:t>
            </a:r>
            <a:endParaRPr lang="en-US" sz="4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FFFF00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0995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979712" y="361744"/>
            <a:ext cx="181054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mtClean="0">
                <a:solidFill>
                  <a:schemeClr val="bg1"/>
                </a:solidFill>
                <a:latin typeface="Comic Sans MS" panose="030F0702030302020204" pitchFamily="66" charset="0"/>
              </a:rPr>
              <a:t>Tens</a:t>
            </a:r>
            <a:endParaRPr lang="en-GB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499992" y="380588"/>
            <a:ext cx="181054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Ones</a:t>
            </a:r>
            <a:endParaRPr lang="en-GB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 flipH="1">
            <a:off x="1169889" y="1276756"/>
            <a:ext cx="589053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1169889" y="1312849"/>
            <a:ext cx="5890534" cy="2400657"/>
          </a:xfrm>
          <a:prstGeom prst="rect">
            <a:avLst/>
          </a:prstGeom>
          <a:solidFill>
            <a:srgbClr val="FFFF0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50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2</a:t>
            </a:r>
            <a:r>
              <a:rPr lang="en-US" sz="15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  0</a:t>
            </a:r>
            <a:endParaRPr lang="en-US" sz="15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253135" y="1312849"/>
            <a:ext cx="2807287" cy="2400657"/>
          </a:xfrm>
          <a:prstGeom prst="rect">
            <a:avLst/>
          </a:prstGeom>
          <a:solidFill>
            <a:srgbClr val="00B05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50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8</a:t>
            </a:r>
            <a:endParaRPr lang="en-US" sz="15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602988" y="3929786"/>
            <a:ext cx="151216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2</a:t>
            </a:r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0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893096" y="3929786"/>
            <a:ext cx="151216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+ 8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190691" y="3929786"/>
            <a:ext cx="223968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= 28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528727" y="5506500"/>
            <a:ext cx="376148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twenty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893096" y="5506500"/>
            <a:ext cx="376148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eight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80392" y="4955649"/>
            <a:ext cx="530977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The number word is: </a:t>
            </a:r>
            <a:endParaRPr lang="en-US" sz="4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4253135" y="188640"/>
            <a:ext cx="0" cy="352486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31700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979712" y="361744"/>
            <a:ext cx="181054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mtClean="0">
                <a:solidFill>
                  <a:schemeClr val="bg1"/>
                </a:solidFill>
                <a:latin typeface="Comic Sans MS" panose="030F0702030302020204" pitchFamily="66" charset="0"/>
              </a:rPr>
              <a:t>Tens</a:t>
            </a:r>
            <a:endParaRPr lang="en-GB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499992" y="380588"/>
            <a:ext cx="181054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Ones</a:t>
            </a:r>
            <a:endParaRPr lang="en-GB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 flipH="1">
            <a:off x="1169889" y="1276756"/>
            <a:ext cx="589053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1169889" y="1312849"/>
            <a:ext cx="5890534" cy="2400657"/>
          </a:xfrm>
          <a:prstGeom prst="rect">
            <a:avLst/>
          </a:prstGeom>
          <a:solidFill>
            <a:srgbClr val="FFFF0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50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3</a:t>
            </a:r>
            <a:r>
              <a:rPr lang="en-US" sz="15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  0</a:t>
            </a:r>
            <a:endParaRPr lang="en-US" sz="15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253135" y="1312849"/>
            <a:ext cx="2807287" cy="2400657"/>
          </a:xfrm>
          <a:prstGeom prst="rect">
            <a:avLst/>
          </a:prstGeom>
          <a:solidFill>
            <a:srgbClr val="00B05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50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4</a:t>
            </a:r>
            <a:endParaRPr lang="en-US" sz="15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602988" y="3929786"/>
            <a:ext cx="151216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?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893096" y="3929786"/>
            <a:ext cx="151216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+ ?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190691" y="3929786"/>
            <a:ext cx="223968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= </a:t>
            </a:r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 </a:t>
            </a:r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?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95494" y="4955649"/>
            <a:ext cx="530977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The number word is: </a:t>
            </a:r>
            <a:endParaRPr lang="en-US" sz="4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31608" y="5744585"/>
            <a:ext cx="3761488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_ _ _ _ _ _</a:t>
            </a:r>
            <a:endParaRPr lang="en-US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684295" y="5744584"/>
            <a:ext cx="3761488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_ _ _ _ </a:t>
            </a:r>
            <a:endParaRPr lang="en-US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>
            <a:off x="4253135" y="188640"/>
            <a:ext cx="0" cy="352486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>
            <a:hlinkClick r:id="rId2" action="ppaction://hlinksldjump"/>
          </p:cNvPr>
          <p:cNvSpPr/>
          <p:nvPr/>
        </p:nvSpPr>
        <p:spPr>
          <a:xfrm>
            <a:off x="7060422" y="6036972"/>
            <a:ext cx="2011051" cy="707886"/>
          </a:xfrm>
          <a:prstGeom prst="rect">
            <a:avLst/>
          </a:prstGeom>
          <a:solidFill>
            <a:srgbClr val="00B0F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Answer</a:t>
            </a:r>
            <a:endParaRPr lang="en-US" sz="4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FFFF00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0251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979712" y="361744"/>
            <a:ext cx="181054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mtClean="0">
                <a:solidFill>
                  <a:schemeClr val="bg1"/>
                </a:solidFill>
                <a:latin typeface="Comic Sans MS" panose="030F0702030302020204" pitchFamily="66" charset="0"/>
              </a:rPr>
              <a:t>Tens</a:t>
            </a:r>
            <a:endParaRPr lang="en-GB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499992" y="380588"/>
            <a:ext cx="181054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Ones</a:t>
            </a:r>
            <a:endParaRPr lang="en-GB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 flipH="1">
            <a:off x="1169889" y="1276756"/>
            <a:ext cx="589053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1169889" y="1312849"/>
            <a:ext cx="5890534" cy="2400657"/>
          </a:xfrm>
          <a:prstGeom prst="rect">
            <a:avLst/>
          </a:prstGeom>
          <a:solidFill>
            <a:srgbClr val="FFFF0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50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3</a:t>
            </a:r>
            <a:r>
              <a:rPr lang="en-US" sz="15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  0</a:t>
            </a:r>
            <a:endParaRPr lang="en-US" sz="15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253135" y="1312849"/>
            <a:ext cx="2807287" cy="2400657"/>
          </a:xfrm>
          <a:prstGeom prst="rect">
            <a:avLst/>
          </a:prstGeom>
          <a:solidFill>
            <a:srgbClr val="00B05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50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4</a:t>
            </a:r>
            <a:endParaRPr lang="en-US" sz="15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602988" y="3929786"/>
            <a:ext cx="151216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3</a:t>
            </a:r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0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893096" y="3929786"/>
            <a:ext cx="151216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+ 4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190691" y="3929786"/>
            <a:ext cx="223968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= 34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123728" y="5663535"/>
            <a:ext cx="376148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thirty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253135" y="5663535"/>
            <a:ext cx="376148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four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95494" y="4955649"/>
            <a:ext cx="530977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The number word is: </a:t>
            </a:r>
            <a:endParaRPr lang="en-US" sz="4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4253135" y="188640"/>
            <a:ext cx="0" cy="352486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261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979712" y="361744"/>
            <a:ext cx="181054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mtClean="0">
                <a:solidFill>
                  <a:schemeClr val="bg1"/>
                </a:solidFill>
                <a:latin typeface="Comic Sans MS" panose="030F0702030302020204" pitchFamily="66" charset="0"/>
              </a:rPr>
              <a:t>Tens</a:t>
            </a:r>
            <a:endParaRPr lang="en-GB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499992" y="380588"/>
            <a:ext cx="181054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Ones</a:t>
            </a:r>
            <a:endParaRPr lang="en-GB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 flipH="1">
            <a:off x="1169889" y="1276756"/>
            <a:ext cx="589053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1169889" y="1312849"/>
            <a:ext cx="5890534" cy="2400657"/>
          </a:xfrm>
          <a:prstGeom prst="rect">
            <a:avLst/>
          </a:prstGeom>
          <a:solidFill>
            <a:srgbClr val="FFFF0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50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6</a:t>
            </a:r>
            <a:r>
              <a:rPr lang="en-US" sz="15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  0</a:t>
            </a:r>
            <a:endParaRPr lang="en-US" sz="15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253135" y="1312849"/>
            <a:ext cx="2807287" cy="2400657"/>
          </a:xfrm>
          <a:prstGeom prst="rect">
            <a:avLst/>
          </a:prstGeom>
          <a:solidFill>
            <a:srgbClr val="00B05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50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5</a:t>
            </a:r>
            <a:endParaRPr lang="en-US" sz="15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602988" y="3929786"/>
            <a:ext cx="151216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?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893096" y="3929786"/>
            <a:ext cx="151216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+ </a:t>
            </a:r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?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190691" y="3929786"/>
            <a:ext cx="223968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= </a:t>
            </a:r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?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9453" y="5025369"/>
            <a:ext cx="530977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The number word is: </a:t>
            </a:r>
            <a:endParaRPr lang="en-US" sz="4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5496" y="5703018"/>
            <a:ext cx="3761488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_ _ _ _ _ </a:t>
            </a:r>
            <a:endParaRPr lang="en-US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774549" y="5703015"/>
            <a:ext cx="3761488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_ _ _ _ </a:t>
            </a:r>
            <a:endParaRPr lang="en-US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>
            <a:off x="4253135" y="188640"/>
            <a:ext cx="0" cy="352486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>
            <a:hlinkClick r:id="rId2" action="ppaction://hlinksldjump"/>
          </p:cNvPr>
          <p:cNvSpPr/>
          <p:nvPr/>
        </p:nvSpPr>
        <p:spPr>
          <a:xfrm>
            <a:off x="7022113" y="6014414"/>
            <a:ext cx="2011051" cy="707886"/>
          </a:xfrm>
          <a:prstGeom prst="rect">
            <a:avLst/>
          </a:prstGeom>
          <a:solidFill>
            <a:srgbClr val="00B0F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Answer</a:t>
            </a:r>
            <a:endParaRPr lang="en-US" sz="4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FFFF00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1665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979712" y="361744"/>
            <a:ext cx="181054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mtClean="0">
                <a:solidFill>
                  <a:schemeClr val="bg1"/>
                </a:solidFill>
                <a:latin typeface="Comic Sans MS" panose="030F0702030302020204" pitchFamily="66" charset="0"/>
              </a:rPr>
              <a:t>Tens</a:t>
            </a:r>
            <a:endParaRPr lang="en-GB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499992" y="380588"/>
            <a:ext cx="181054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Ones</a:t>
            </a:r>
            <a:endParaRPr lang="en-GB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 flipH="1">
            <a:off x="1169889" y="1276756"/>
            <a:ext cx="589053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1169889" y="1312849"/>
            <a:ext cx="5890534" cy="2400657"/>
          </a:xfrm>
          <a:prstGeom prst="rect">
            <a:avLst/>
          </a:prstGeom>
          <a:solidFill>
            <a:srgbClr val="FFFF0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50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6</a:t>
            </a:r>
            <a:r>
              <a:rPr lang="en-US" sz="15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  0</a:t>
            </a:r>
            <a:endParaRPr lang="en-US" sz="15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253135" y="1312849"/>
            <a:ext cx="2807287" cy="2400657"/>
          </a:xfrm>
          <a:prstGeom prst="rect">
            <a:avLst/>
          </a:prstGeom>
          <a:solidFill>
            <a:srgbClr val="00B05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50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5</a:t>
            </a:r>
            <a:endParaRPr lang="en-US" sz="15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602988" y="3929786"/>
            <a:ext cx="151216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6</a:t>
            </a:r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0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893096" y="3929786"/>
            <a:ext cx="151216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+ 5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190691" y="3929786"/>
            <a:ext cx="223968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= 65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384355" y="5608304"/>
            <a:ext cx="376148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sixty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524520" y="5608304"/>
            <a:ext cx="376148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five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95494" y="4951371"/>
            <a:ext cx="530977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The number word is: </a:t>
            </a:r>
            <a:endParaRPr lang="en-US" sz="4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4253135" y="188640"/>
            <a:ext cx="0" cy="352486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7722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9712" y="361744"/>
            <a:ext cx="1810544" cy="1143000"/>
          </a:xfrm>
        </p:spPr>
        <p:txBody>
          <a:bodyPr/>
          <a:lstStyle/>
          <a:p>
            <a:r>
              <a:rPr lang="en-GB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Tens</a:t>
            </a:r>
            <a:endParaRPr lang="en-GB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499992" y="380588"/>
            <a:ext cx="181054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Ones</a:t>
            </a:r>
            <a:endParaRPr lang="en-GB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flipH="1">
            <a:off x="1169889" y="1276756"/>
            <a:ext cx="589053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1169889" y="1312849"/>
            <a:ext cx="5890534" cy="2400657"/>
          </a:xfrm>
          <a:prstGeom prst="rect">
            <a:avLst/>
          </a:prstGeom>
          <a:solidFill>
            <a:srgbClr val="FFFF0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5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1  0</a:t>
            </a:r>
            <a:endParaRPr lang="en-US" sz="15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253135" y="1312849"/>
            <a:ext cx="2807287" cy="2400657"/>
          </a:xfrm>
          <a:prstGeom prst="rect">
            <a:avLst/>
          </a:prstGeom>
          <a:solidFill>
            <a:srgbClr val="00B05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50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1</a:t>
            </a:r>
            <a:endParaRPr lang="en-US" sz="15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195736" y="5157192"/>
            <a:ext cx="432048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eleven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253135" y="188640"/>
            <a:ext cx="0" cy="352486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2602988" y="3929786"/>
            <a:ext cx="151216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10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893096" y="3929786"/>
            <a:ext cx="151216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+ 1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190691" y="3929786"/>
            <a:ext cx="223968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= 11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4430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2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2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/>
      <p:bldP spid="9" grpId="0"/>
      <p:bldP spid="10" grpId="0"/>
      <p:bldP spid="11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979712" y="361744"/>
            <a:ext cx="181054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mtClean="0">
                <a:solidFill>
                  <a:schemeClr val="bg1"/>
                </a:solidFill>
                <a:latin typeface="Comic Sans MS" panose="030F0702030302020204" pitchFamily="66" charset="0"/>
              </a:rPr>
              <a:t>Tens</a:t>
            </a:r>
            <a:endParaRPr lang="en-GB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499992" y="380588"/>
            <a:ext cx="181054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Ones</a:t>
            </a:r>
            <a:endParaRPr lang="en-GB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 flipH="1">
            <a:off x="1169889" y="1276756"/>
            <a:ext cx="589053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1169889" y="1312849"/>
            <a:ext cx="5890534" cy="2400657"/>
          </a:xfrm>
          <a:prstGeom prst="rect">
            <a:avLst/>
          </a:prstGeom>
          <a:solidFill>
            <a:srgbClr val="FFFF0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50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9</a:t>
            </a:r>
            <a:r>
              <a:rPr lang="en-US" sz="15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  0</a:t>
            </a:r>
            <a:endParaRPr lang="en-US" sz="15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253135" y="1312849"/>
            <a:ext cx="2807287" cy="2400657"/>
          </a:xfrm>
          <a:prstGeom prst="rect">
            <a:avLst/>
          </a:prstGeom>
          <a:solidFill>
            <a:srgbClr val="00B05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50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7</a:t>
            </a:r>
            <a:endParaRPr lang="en-US" sz="15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602988" y="3929786"/>
            <a:ext cx="151216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?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893096" y="3929786"/>
            <a:ext cx="151216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+ ?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190691" y="3929786"/>
            <a:ext cx="223968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= </a:t>
            </a:r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?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9809" y="4874110"/>
            <a:ext cx="530977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The number word is: </a:t>
            </a:r>
            <a:endParaRPr lang="en-US" sz="4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95784" y="5744585"/>
            <a:ext cx="3761488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_ _ _ _ _ _</a:t>
            </a:r>
            <a:endParaRPr lang="en-US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668892" y="5744585"/>
            <a:ext cx="3761488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_ _ _ _ _</a:t>
            </a:r>
            <a:endParaRPr lang="en-US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>
            <a:off x="4253135" y="188640"/>
            <a:ext cx="0" cy="352486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>
            <a:hlinkClick r:id="rId2" action="ppaction://hlinksldjump"/>
          </p:cNvPr>
          <p:cNvSpPr/>
          <p:nvPr/>
        </p:nvSpPr>
        <p:spPr>
          <a:xfrm>
            <a:off x="7060423" y="6036973"/>
            <a:ext cx="2011051" cy="707886"/>
          </a:xfrm>
          <a:prstGeom prst="rect">
            <a:avLst/>
          </a:prstGeom>
          <a:solidFill>
            <a:srgbClr val="00B0F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Answer</a:t>
            </a:r>
            <a:endParaRPr lang="en-US" sz="4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FFFF00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7366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987740" y="-242424"/>
            <a:ext cx="181054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mtClean="0">
                <a:solidFill>
                  <a:schemeClr val="bg1"/>
                </a:solidFill>
                <a:latin typeface="Comic Sans MS" panose="030F0702030302020204" pitchFamily="66" charset="0"/>
              </a:rPr>
              <a:t>Tens</a:t>
            </a:r>
            <a:endParaRPr lang="en-GB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08020" y="-223580"/>
            <a:ext cx="181054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Ones</a:t>
            </a:r>
            <a:endParaRPr lang="en-GB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 flipH="1">
            <a:off x="1177917" y="672588"/>
            <a:ext cx="589053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1177917" y="708681"/>
            <a:ext cx="5890534" cy="2400657"/>
          </a:xfrm>
          <a:prstGeom prst="rect">
            <a:avLst/>
          </a:prstGeom>
          <a:solidFill>
            <a:srgbClr val="FFFF0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50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9</a:t>
            </a:r>
            <a:r>
              <a:rPr lang="en-US" sz="15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  0</a:t>
            </a:r>
            <a:endParaRPr lang="en-US" sz="15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261163" y="708681"/>
            <a:ext cx="2807287" cy="2400657"/>
          </a:xfrm>
          <a:prstGeom prst="rect">
            <a:avLst/>
          </a:prstGeom>
          <a:solidFill>
            <a:srgbClr val="00B05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50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7</a:t>
            </a:r>
            <a:endParaRPr lang="en-US" sz="15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611016" y="3325618"/>
            <a:ext cx="151216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9</a:t>
            </a:r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0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901124" y="3325618"/>
            <a:ext cx="151216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+ 7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198719" y="3325618"/>
            <a:ext cx="223968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= 97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03522" y="4337000"/>
            <a:ext cx="530977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The number word is: </a:t>
            </a:r>
            <a:endParaRPr lang="en-US" sz="4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489914" y="5031241"/>
            <a:ext cx="376148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ninety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867410" y="5031241"/>
            <a:ext cx="376148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seven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>
            <a:off x="4261163" y="0"/>
            <a:ext cx="0" cy="310933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>
            <a:hlinkClick r:id="rId2" action="ppaction://hlinksldjump"/>
          </p:cNvPr>
          <p:cNvSpPr/>
          <p:nvPr/>
        </p:nvSpPr>
        <p:spPr>
          <a:xfrm>
            <a:off x="103522" y="6077738"/>
            <a:ext cx="2592288" cy="707886"/>
          </a:xfrm>
          <a:prstGeom prst="rect">
            <a:avLst/>
          </a:prstGeom>
          <a:solidFill>
            <a:srgbClr val="00206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Finish</a:t>
            </a:r>
            <a:endParaRPr lang="en-US" sz="4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FFFF00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20" name="Rectangle 19">
            <a:hlinkClick r:id="rId3" action="ppaction://hlinksldjump"/>
          </p:cNvPr>
          <p:cNvSpPr/>
          <p:nvPr/>
        </p:nvSpPr>
        <p:spPr>
          <a:xfrm>
            <a:off x="5782224" y="6077738"/>
            <a:ext cx="3312368" cy="707886"/>
          </a:xfrm>
          <a:prstGeom prst="rect">
            <a:avLst/>
          </a:prstGeom>
          <a:solidFill>
            <a:srgbClr val="00206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Worksheet</a:t>
            </a:r>
            <a:endParaRPr lang="en-US" sz="4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FFFF00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7469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tangle 39"/>
          <p:cNvSpPr/>
          <p:nvPr/>
        </p:nvSpPr>
        <p:spPr>
          <a:xfrm>
            <a:off x="454349" y="1058129"/>
            <a:ext cx="7848872" cy="6624736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1" name="Straight Connector 10"/>
          <p:cNvCxnSpPr/>
          <p:nvPr/>
        </p:nvCxnSpPr>
        <p:spPr>
          <a:xfrm>
            <a:off x="1663205" y="3033708"/>
            <a:ext cx="0" cy="1247775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920255" y="3434393"/>
            <a:ext cx="154305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1720355" y="5042967"/>
            <a:ext cx="0" cy="1247775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920255" y="5312088"/>
            <a:ext cx="154305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1704975" y="7682865"/>
            <a:ext cx="0" cy="124777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962025" y="8178800"/>
            <a:ext cx="154305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815480" y="2714313"/>
            <a:ext cx="6638925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796430" y="7899832"/>
            <a:ext cx="663892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815480" y="4520243"/>
            <a:ext cx="6638925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2738664" y="2145863"/>
            <a:ext cx="19050" cy="581025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5092205" y="2145863"/>
            <a:ext cx="19050" cy="581025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5"/>
          <p:cNvSpPr>
            <a:spLocks noChangeArrowheads="1"/>
          </p:cNvSpPr>
          <p:nvPr/>
        </p:nvSpPr>
        <p:spPr bwMode="auto">
          <a:xfrm>
            <a:off x="2440223" y="1384836"/>
            <a:ext cx="3850734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800" b="1" i="0" u="sng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Place Value And Number Words.</a:t>
            </a:r>
            <a:endParaRPr kumimoji="0" lang="en-GB" altLang="en-US" sz="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Rectangle 30"/>
          <p:cNvSpPr>
            <a:spLocks noChangeArrowheads="1"/>
          </p:cNvSpPr>
          <p:nvPr/>
        </p:nvSpPr>
        <p:spPr bwMode="auto">
          <a:xfrm>
            <a:off x="152400" y="609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GB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GB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Rectangle 31"/>
          <p:cNvSpPr>
            <a:spLocks noChangeArrowheads="1"/>
          </p:cNvSpPr>
          <p:nvPr/>
        </p:nvSpPr>
        <p:spPr bwMode="auto">
          <a:xfrm>
            <a:off x="152400" y="609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Rectangle 32"/>
          <p:cNvSpPr>
            <a:spLocks noChangeArrowheads="1"/>
          </p:cNvSpPr>
          <p:nvPr/>
        </p:nvSpPr>
        <p:spPr bwMode="auto">
          <a:xfrm>
            <a:off x="966261" y="4705863"/>
            <a:ext cx="1451038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800" b="0" i="0" u="none" strike="noStrike" cap="none" normalizeH="0" baseline="0" dirty="0" smtClean="0">
              <a:ln>
                <a:noFill/>
              </a:ln>
              <a:solidFill>
                <a:sysClr val="windowText" lastClr="000000"/>
              </a:solidFill>
              <a:effectLst/>
              <a:latin typeface="Comic Sans MS" pitchFamily="66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800" b="0" i="0" u="none" strike="noStrike" cap="none" normalizeH="0" baseline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latin typeface="Comic Sans MS" pitchFamily="66" charset="0"/>
                <a:cs typeface="Arial" pitchFamily="34" charset="0"/>
              </a:rPr>
              <a:t>Tens   Ones</a:t>
            </a:r>
            <a:endParaRPr kumimoji="0" lang="en-GB" altLang="en-US" sz="800" b="0" i="0" u="none" strike="noStrike" cap="none" normalizeH="0" baseline="0" dirty="0" smtClean="0">
              <a:ln>
                <a:noFill/>
              </a:ln>
              <a:solidFill>
                <a:sysClr val="windowText" lastClr="0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800" b="0" i="0" u="none" strike="noStrike" cap="none" normalizeH="0" baseline="0" dirty="0" smtClean="0">
              <a:ln>
                <a:noFill/>
              </a:ln>
              <a:solidFill>
                <a:sysClr val="windowText" lastClr="0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Rectangle 33"/>
          <p:cNvSpPr>
            <a:spLocks noChangeArrowheads="1"/>
          </p:cNvSpPr>
          <p:nvPr/>
        </p:nvSpPr>
        <p:spPr bwMode="auto">
          <a:xfrm>
            <a:off x="152400" y="609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GB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GB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Rectangle 34"/>
          <p:cNvSpPr>
            <a:spLocks noChangeArrowheads="1"/>
          </p:cNvSpPr>
          <p:nvPr/>
        </p:nvSpPr>
        <p:spPr bwMode="auto">
          <a:xfrm>
            <a:off x="152400" y="609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Rectangle 35"/>
          <p:cNvSpPr>
            <a:spLocks noChangeArrowheads="1"/>
          </p:cNvSpPr>
          <p:nvPr/>
        </p:nvSpPr>
        <p:spPr bwMode="auto">
          <a:xfrm>
            <a:off x="920255" y="2797437"/>
            <a:ext cx="1769850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800" b="0" i="0" u="none" strike="noStrike" cap="none" normalizeH="0" baseline="0" dirty="0" smtClean="0">
              <a:ln>
                <a:noFill/>
              </a:ln>
              <a:solidFill>
                <a:sysClr val="windowText" lastClr="000000"/>
              </a:solidFill>
              <a:effectLst/>
              <a:latin typeface="Comic Sans MS" pitchFamily="66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800" b="0" i="0" u="none" strike="noStrike" cap="none" normalizeH="0" baseline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latin typeface="Comic Sans MS" pitchFamily="66" charset="0"/>
                <a:cs typeface="Arial" pitchFamily="34" charset="0"/>
              </a:rPr>
              <a:t>Tens    Ones</a:t>
            </a:r>
            <a:endParaRPr kumimoji="0" lang="en-GB" altLang="en-US" sz="800" b="0" i="0" u="none" strike="noStrike" cap="none" normalizeH="0" baseline="0" dirty="0" smtClean="0">
              <a:ln>
                <a:noFill/>
              </a:ln>
              <a:solidFill>
                <a:sysClr val="windowText" lastClr="0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800" b="0" i="0" u="none" strike="noStrike" cap="none" normalizeH="0" baseline="0" dirty="0" smtClean="0">
              <a:ln>
                <a:noFill/>
              </a:ln>
              <a:solidFill>
                <a:sysClr val="windowText" lastClr="0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Rectangle 36"/>
          <p:cNvSpPr>
            <a:spLocks noChangeArrowheads="1"/>
          </p:cNvSpPr>
          <p:nvPr/>
        </p:nvSpPr>
        <p:spPr bwMode="auto">
          <a:xfrm>
            <a:off x="152400" y="609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GB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GB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Rectangle 37"/>
          <p:cNvSpPr>
            <a:spLocks noChangeArrowheads="1"/>
          </p:cNvSpPr>
          <p:nvPr/>
        </p:nvSpPr>
        <p:spPr bwMode="auto">
          <a:xfrm>
            <a:off x="152400" y="609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Rectangle 40"/>
          <p:cNvSpPr>
            <a:spLocks noChangeArrowheads="1"/>
          </p:cNvSpPr>
          <p:nvPr/>
        </p:nvSpPr>
        <p:spPr bwMode="auto">
          <a:xfrm>
            <a:off x="2927500" y="1887214"/>
            <a:ext cx="2076548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800" b="0" i="0" u="none" strike="noStrike" cap="none" normalizeH="0" baseline="0" dirty="0" smtClean="0">
              <a:ln>
                <a:noFill/>
              </a:ln>
              <a:solidFill>
                <a:sysClr val="windowText" lastClr="000000"/>
              </a:solidFill>
              <a:effectLst/>
              <a:latin typeface="Comic Sans MS" pitchFamily="66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altLang="en-US" dirty="0" smtClean="0">
                <a:solidFill>
                  <a:sysClr val="windowText" lastClr="000000"/>
                </a:solidFill>
                <a:latin typeface="Comic Sans MS" pitchFamily="66" charset="0"/>
                <a:cs typeface="Arial" pitchFamily="34" charset="0"/>
              </a:rPr>
              <a:t>Expanded form</a:t>
            </a:r>
            <a:endParaRPr kumimoji="0" lang="en-GB" altLang="en-US" sz="800" b="0" i="0" u="none" strike="noStrike" cap="none" normalizeH="0" baseline="0" dirty="0" smtClean="0">
              <a:ln>
                <a:noFill/>
              </a:ln>
              <a:solidFill>
                <a:sysClr val="windowText" lastClr="0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800" b="0" i="0" u="none" strike="noStrike" cap="none" normalizeH="0" baseline="0" dirty="0" smtClean="0">
              <a:ln>
                <a:noFill/>
              </a:ln>
              <a:solidFill>
                <a:sysClr val="windowText" lastClr="0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Rectangle 41"/>
          <p:cNvSpPr>
            <a:spLocks noChangeArrowheads="1"/>
          </p:cNvSpPr>
          <p:nvPr/>
        </p:nvSpPr>
        <p:spPr bwMode="auto">
          <a:xfrm>
            <a:off x="5385638" y="1887214"/>
            <a:ext cx="1769850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800" b="0" i="0" u="none" strike="noStrike" cap="none" normalizeH="0" baseline="0" dirty="0" smtClean="0">
              <a:ln>
                <a:noFill/>
              </a:ln>
              <a:solidFill>
                <a:sysClr val="windowText" lastClr="000000"/>
              </a:solidFill>
              <a:effectLst/>
              <a:latin typeface="Comic Sans MS" pitchFamily="66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800" b="0" i="0" u="none" strike="noStrike" cap="none" normalizeH="0" baseline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latin typeface="Comic Sans MS" pitchFamily="66" charset="0"/>
                <a:cs typeface="Arial" pitchFamily="34" charset="0"/>
              </a:rPr>
              <a:t>Number Word</a:t>
            </a:r>
            <a:endParaRPr kumimoji="0" lang="en-GB" altLang="en-US" sz="800" b="0" i="0" u="none" strike="noStrike" cap="none" normalizeH="0" baseline="0" dirty="0" smtClean="0">
              <a:ln>
                <a:noFill/>
              </a:ln>
              <a:solidFill>
                <a:sysClr val="windowText" lastClr="0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800" b="0" i="0" u="none" strike="noStrike" cap="none" normalizeH="0" baseline="0" dirty="0" smtClean="0">
              <a:ln>
                <a:noFill/>
              </a:ln>
              <a:solidFill>
                <a:sysClr val="windowText" lastClr="0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Rectangle 42"/>
          <p:cNvSpPr>
            <a:spLocks noChangeArrowheads="1"/>
          </p:cNvSpPr>
          <p:nvPr/>
        </p:nvSpPr>
        <p:spPr bwMode="auto">
          <a:xfrm>
            <a:off x="5406032" y="2710543"/>
            <a:ext cx="176985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3200" b="0" i="0" u="none" strike="noStrike" cap="none" normalizeH="0" baseline="0" dirty="0" smtClean="0">
              <a:ln>
                <a:noFill/>
              </a:ln>
              <a:solidFill>
                <a:sysClr val="windowText" lastClr="000000"/>
              </a:solidFill>
              <a:effectLst/>
              <a:latin typeface="Comic Sans MS" pitchFamily="66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3200" b="0" i="0" u="none" strike="noStrike" cap="none" normalizeH="0" baseline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latin typeface="Comic Sans MS" pitchFamily="66" charset="0"/>
                <a:cs typeface="Arial" pitchFamily="34" charset="0"/>
              </a:rPr>
              <a:t>eleven</a:t>
            </a:r>
            <a:endParaRPr kumimoji="0" lang="en-GB" altLang="en-US" sz="3200" b="0" i="0" u="none" strike="noStrike" cap="none" normalizeH="0" baseline="0" dirty="0" smtClean="0">
              <a:ln>
                <a:noFill/>
              </a:ln>
              <a:solidFill>
                <a:sysClr val="windowText" lastClr="0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3200" b="0" i="0" u="none" strike="noStrike" cap="none" normalizeH="0" baseline="0" dirty="0" smtClean="0">
              <a:ln>
                <a:noFill/>
              </a:ln>
              <a:solidFill>
                <a:sysClr val="windowText" lastClr="0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Rectangle 43"/>
          <p:cNvSpPr>
            <a:spLocks noChangeArrowheads="1"/>
          </p:cNvSpPr>
          <p:nvPr/>
        </p:nvSpPr>
        <p:spPr bwMode="auto">
          <a:xfrm>
            <a:off x="3046637" y="2965098"/>
            <a:ext cx="2045568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2800" b="0" i="0" u="none" strike="noStrike" cap="none" normalizeH="0" baseline="0" dirty="0" smtClean="0">
              <a:ln>
                <a:noFill/>
              </a:ln>
              <a:solidFill>
                <a:sysClr val="windowText" lastClr="000000"/>
              </a:solidFill>
              <a:effectLst/>
              <a:latin typeface="Comic Sans MS" pitchFamily="66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800" b="0" i="0" u="none" strike="noStrike" cap="none" normalizeH="0" baseline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latin typeface="Comic Sans MS" pitchFamily="66" charset="0"/>
                <a:cs typeface="Arial" pitchFamily="34" charset="0"/>
              </a:rPr>
              <a:t>10 + 1 = 11</a:t>
            </a:r>
            <a:endParaRPr kumimoji="0" lang="en-GB" altLang="en-US" sz="2800" b="0" i="0" u="none" strike="noStrike" cap="none" normalizeH="0" baseline="0" dirty="0" smtClean="0">
              <a:ln>
                <a:noFill/>
              </a:ln>
              <a:solidFill>
                <a:sysClr val="windowText" lastClr="0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2800" b="0" i="0" u="none" strike="noStrike" cap="none" normalizeH="0" baseline="0" dirty="0" smtClean="0">
              <a:ln>
                <a:noFill/>
              </a:ln>
              <a:solidFill>
                <a:sysClr val="windowText" lastClr="0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Rectangle 44"/>
          <p:cNvSpPr>
            <a:spLocks noChangeArrowheads="1"/>
          </p:cNvSpPr>
          <p:nvPr/>
        </p:nvSpPr>
        <p:spPr bwMode="auto">
          <a:xfrm>
            <a:off x="3046637" y="5270815"/>
            <a:ext cx="176985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2000" b="0" i="0" u="none" strike="noStrike" cap="none" normalizeH="0" baseline="0" dirty="0" smtClean="0">
              <a:ln>
                <a:noFill/>
              </a:ln>
              <a:solidFill>
                <a:sysClr val="windowText" lastClr="000000"/>
              </a:solidFill>
              <a:effectLst/>
              <a:latin typeface="Comic Sans MS" panose="030F0702030302020204" pitchFamily="66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000" b="0" i="0" u="none" strike="noStrike" cap="none" normalizeH="0" baseline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latin typeface="Comic Sans MS" panose="030F0702030302020204" pitchFamily="66" charset="0"/>
                <a:cs typeface="Arial" pitchFamily="34" charset="0"/>
              </a:rPr>
              <a:t>_</a:t>
            </a:r>
            <a:r>
              <a:rPr kumimoji="0" lang="en-GB" altLang="en-US" sz="2000" b="0" i="0" u="none" strike="noStrike" cap="none" normalizeH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latin typeface="Comic Sans MS" panose="030F0702030302020204" pitchFamily="66" charset="0"/>
                <a:cs typeface="Arial" pitchFamily="34" charset="0"/>
              </a:rPr>
              <a:t> _ + _ = _ _</a:t>
            </a:r>
            <a:endParaRPr kumimoji="0" lang="en-GB" altLang="en-US" sz="2000" b="0" i="0" u="none" strike="noStrike" cap="none" normalizeH="0" baseline="0" dirty="0" smtClean="0">
              <a:ln>
                <a:noFill/>
              </a:ln>
              <a:solidFill>
                <a:sysClr val="windowText" lastClr="000000"/>
              </a:solidFill>
              <a:effectLst/>
              <a:latin typeface="Comic Sans MS" panose="030F0702030302020204" pitchFamily="66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2000" b="0" i="0" u="none" strike="noStrike" cap="none" normalizeH="0" baseline="0" dirty="0" smtClean="0">
              <a:ln>
                <a:noFill/>
              </a:ln>
              <a:solidFill>
                <a:sysClr val="windowText" lastClr="000000"/>
              </a:solidFill>
              <a:effectLst/>
              <a:latin typeface="Comic Sans MS" panose="030F0702030302020204" pitchFamily="66" charset="0"/>
              <a:cs typeface="Arial" pitchFamily="34" charset="0"/>
            </a:endParaRPr>
          </a:p>
        </p:txBody>
      </p:sp>
      <p:sp>
        <p:nvSpPr>
          <p:cNvPr id="46" name="Rectangle 45"/>
          <p:cNvSpPr>
            <a:spLocks noChangeArrowheads="1"/>
          </p:cNvSpPr>
          <p:nvPr/>
        </p:nvSpPr>
        <p:spPr bwMode="auto">
          <a:xfrm>
            <a:off x="1157650" y="3165786"/>
            <a:ext cx="1769850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800" b="0" i="0" u="none" strike="noStrike" cap="none" normalizeH="0" baseline="0" dirty="0" smtClean="0">
              <a:ln>
                <a:noFill/>
              </a:ln>
              <a:solidFill>
                <a:sysClr val="windowText" lastClr="000000"/>
              </a:solidFill>
              <a:effectLst/>
              <a:latin typeface="Comic Sans MS" pitchFamily="66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altLang="en-US" sz="4800" dirty="0" smtClean="0">
                <a:solidFill>
                  <a:sysClr val="windowText" lastClr="000000"/>
                </a:solidFill>
                <a:latin typeface="Comic Sans MS" pitchFamily="66" charset="0"/>
                <a:cs typeface="Arial" pitchFamily="34" charset="0"/>
              </a:rPr>
              <a:t>1  1</a:t>
            </a:r>
            <a:r>
              <a:rPr kumimoji="0" lang="en-GB" altLang="en-US" sz="1800" b="0" i="0" u="none" strike="noStrike" cap="none" normalizeH="0" baseline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latin typeface="Comic Sans MS" pitchFamily="66" charset="0"/>
                <a:cs typeface="Arial" pitchFamily="34" charset="0"/>
              </a:rPr>
              <a:t>    </a:t>
            </a:r>
            <a:r>
              <a:rPr kumimoji="0" lang="en-GB" altLang="en-US" sz="1800" b="0" i="0" u="none" strike="noStrike" cap="none" normalizeH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latin typeface="Comic Sans MS" pitchFamily="66" charset="0"/>
                <a:cs typeface="Arial" pitchFamily="34" charset="0"/>
              </a:rPr>
              <a:t>    </a:t>
            </a:r>
            <a:endParaRPr kumimoji="0" lang="en-GB" altLang="en-US" sz="800" b="0" i="0" u="none" strike="noStrike" cap="none" normalizeH="0" baseline="0" dirty="0" smtClean="0">
              <a:ln>
                <a:noFill/>
              </a:ln>
              <a:solidFill>
                <a:sysClr val="windowText" lastClr="0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800" b="0" i="0" u="none" strike="noStrike" cap="none" normalizeH="0" baseline="0" dirty="0" smtClean="0">
              <a:ln>
                <a:noFill/>
              </a:ln>
              <a:solidFill>
                <a:sysClr val="windowText" lastClr="0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8" name="Rectangle 47"/>
          <p:cNvSpPr>
            <a:spLocks noChangeArrowheads="1"/>
          </p:cNvSpPr>
          <p:nvPr/>
        </p:nvSpPr>
        <p:spPr bwMode="auto">
          <a:xfrm>
            <a:off x="1232871" y="5042967"/>
            <a:ext cx="1769850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800" b="0" i="0" u="none" strike="noStrike" cap="none" normalizeH="0" baseline="0" dirty="0" smtClean="0">
              <a:ln>
                <a:noFill/>
              </a:ln>
              <a:solidFill>
                <a:sysClr val="windowText" lastClr="000000"/>
              </a:solidFill>
              <a:effectLst/>
              <a:latin typeface="Comic Sans MS" pitchFamily="66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altLang="en-US" sz="4800" dirty="0" smtClean="0">
                <a:solidFill>
                  <a:sysClr val="windowText" lastClr="000000"/>
                </a:solidFill>
                <a:latin typeface="Comic Sans MS" pitchFamily="66" charset="0"/>
                <a:cs typeface="Arial" pitchFamily="34" charset="0"/>
              </a:rPr>
              <a:t>1  6</a:t>
            </a:r>
            <a:r>
              <a:rPr kumimoji="0" lang="en-GB" altLang="en-US" sz="1800" b="0" i="0" u="none" strike="noStrike" cap="none" normalizeH="0" baseline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latin typeface="Comic Sans MS" pitchFamily="66" charset="0"/>
                <a:cs typeface="Arial" pitchFamily="34" charset="0"/>
              </a:rPr>
              <a:t>    </a:t>
            </a:r>
            <a:r>
              <a:rPr kumimoji="0" lang="en-GB" altLang="en-US" sz="1800" b="0" i="0" u="none" strike="noStrike" cap="none" normalizeH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latin typeface="Comic Sans MS" pitchFamily="66" charset="0"/>
                <a:cs typeface="Arial" pitchFamily="34" charset="0"/>
              </a:rPr>
              <a:t>    </a:t>
            </a:r>
            <a:endParaRPr kumimoji="0" lang="en-GB" altLang="en-US" sz="800" b="0" i="0" u="none" strike="noStrike" cap="none" normalizeH="0" baseline="0" dirty="0" smtClean="0">
              <a:ln>
                <a:noFill/>
              </a:ln>
              <a:solidFill>
                <a:sysClr val="windowText" lastClr="0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800" b="0" i="0" u="none" strike="noStrike" cap="none" normalizeH="0" baseline="0" dirty="0" smtClean="0">
              <a:ln>
                <a:noFill/>
              </a:ln>
              <a:solidFill>
                <a:sysClr val="windowText" lastClr="0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683568" y="188640"/>
            <a:ext cx="64923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latin typeface="Comic Sans MS" panose="030F0702030302020204" pitchFamily="66" charset="0"/>
              </a:rPr>
              <a:t>Complete the worksheet below. </a:t>
            </a:r>
            <a:endParaRPr lang="en-GB" sz="32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3029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u="sng" dirty="0" smtClean="0">
                <a:latin typeface="Comic Sans MS" panose="030F0702030302020204" pitchFamily="66" charset="0"/>
              </a:rPr>
              <a:t>Answers</a:t>
            </a:r>
            <a:endParaRPr lang="en-GB" u="sng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1)  16         10 + 6 = 16          sixteen</a:t>
            </a:r>
          </a:p>
          <a:p>
            <a:r>
              <a:rPr lang="en-GB" dirty="0" smtClean="0"/>
              <a:t>2)  23         20 </a:t>
            </a:r>
            <a:r>
              <a:rPr lang="en-GB" dirty="0"/>
              <a:t>+ </a:t>
            </a:r>
            <a:r>
              <a:rPr lang="en-GB" dirty="0" smtClean="0"/>
              <a:t>3 </a:t>
            </a:r>
            <a:r>
              <a:rPr lang="en-GB" dirty="0"/>
              <a:t>= </a:t>
            </a:r>
            <a:r>
              <a:rPr lang="en-GB" dirty="0" smtClean="0"/>
              <a:t>23          twenty three</a:t>
            </a:r>
            <a:endParaRPr lang="en-GB" dirty="0"/>
          </a:p>
          <a:p>
            <a:r>
              <a:rPr lang="en-GB" dirty="0" smtClean="0"/>
              <a:t>3)  47         40 </a:t>
            </a:r>
            <a:r>
              <a:rPr lang="en-GB" dirty="0"/>
              <a:t>+ </a:t>
            </a:r>
            <a:r>
              <a:rPr lang="en-GB" dirty="0" smtClean="0"/>
              <a:t>7 </a:t>
            </a:r>
            <a:r>
              <a:rPr lang="en-GB" dirty="0"/>
              <a:t>= </a:t>
            </a:r>
            <a:r>
              <a:rPr lang="en-GB" dirty="0" smtClean="0"/>
              <a:t>47          forty seven</a:t>
            </a:r>
            <a:endParaRPr lang="en-GB" dirty="0"/>
          </a:p>
          <a:p>
            <a:r>
              <a:rPr lang="en-GB" dirty="0" smtClean="0"/>
              <a:t>4)  59         50 </a:t>
            </a:r>
            <a:r>
              <a:rPr lang="en-GB" dirty="0"/>
              <a:t>+ </a:t>
            </a:r>
            <a:r>
              <a:rPr lang="en-GB" dirty="0" smtClean="0"/>
              <a:t>9 </a:t>
            </a:r>
            <a:r>
              <a:rPr lang="en-GB" dirty="0"/>
              <a:t>= </a:t>
            </a:r>
            <a:r>
              <a:rPr lang="en-GB" dirty="0" smtClean="0"/>
              <a:t>59          fifty nine</a:t>
            </a:r>
            <a:endParaRPr lang="en-GB" dirty="0"/>
          </a:p>
          <a:p>
            <a:r>
              <a:rPr lang="en-GB" dirty="0" smtClean="0"/>
              <a:t>5)  78         70 </a:t>
            </a:r>
            <a:r>
              <a:rPr lang="en-GB" dirty="0"/>
              <a:t>+ </a:t>
            </a:r>
            <a:r>
              <a:rPr lang="en-GB" dirty="0" smtClean="0"/>
              <a:t>8 </a:t>
            </a:r>
            <a:r>
              <a:rPr lang="en-GB" dirty="0"/>
              <a:t>= </a:t>
            </a:r>
            <a:r>
              <a:rPr lang="en-GB" dirty="0" smtClean="0"/>
              <a:t>78          seventy eight</a:t>
            </a:r>
            <a:endParaRPr lang="en-GB" dirty="0"/>
          </a:p>
          <a:p>
            <a:r>
              <a:rPr lang="en-GB" dirty="0" smtClean="0"/>
              <a:t>6)  81         80 </a:t>
            </a:r>
            <a:r>
              <a:rPr lang="en-GB" dirty="0"/>
              <a:t>+ </a:t>
            </a:r>
            <a:r>
              <a:rPr lang="en-GB" dirty="0" smtClean="0"/>
              <a:t>1 </a:t>
            </a:r>
            <a:r>
              <a:rPr lang="en-GB" dirty="0"/>
              <a:t>= </a:t>
            </a:r>
            <a:r>
              <a:rPr lang="en-GB" dirty="0" smtClean="0"/>
              <a:t>81          eighty one</a:t>
            </a:r>
            <a:endParaRPr lang="en-GB" dirty="0"/>
          </a:p>
          <a:p>
            <a:r>
              <a:rPr lang="en-GB" dirty="0" smtClean="0"/>
              <a:t>7)  99         90 </a:t>
            </a:r>
            <a:r>
              <a:rPr lang="en-GB" dirty="0"/>
              <a:t>+ </a:t>
            </a:r>
            <a:r>
              <a:rPr lang="en-GB" dirty="0" smtClean="0"/>
              <a:t>9 </a:t>
            </a:r>
            <a:r>
              <a:rPr lang="en-GB" dirty="0"/>
              <a:t>= </a:t>
            </a:r>
            <a:r>
              <a:rPr lang="en-GB" dirty="0" smtClean="0"/>
              <a:t>99          ninety nine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61068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 flipH="1">
            <a:off x="1169889" y="1276756"/>
            <a:ext cx="589053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1169889" y="1312849"/>
            <a:ext cx="5890534" cy="2400657"/>
          </a:xfrm>
          <a:prstGeom prst="rect">
            <a:avLst/>
          </a:prstGeom>
          <a:solidFill>
            <a:srgbClr val="FFFF0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5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1  0</a:t>
            </a:r>
            <a:endParaRPr lang="en-US" sz="15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253135" y="1312849"/>
            <a:ext cx="2807287" cy="2400657"/>
          </a:xfrm>
          <a:prstGeom prst="rect">
            <a:avLst/>
          </a:prstGeom>
          <a:solidFill>
            <a:srgbClr val="00B05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5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2</a:t>
            </a:r>
            <a:endParaRPr lang="en-US" sz="15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195736" y="5157192"/>
            <a:ext cx="432048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twelve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253135" y="188640"/>
            <a:ext cx="0" cy="352486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979712" y="361744"/>
            <a:ext cx="1810544" cy="1143000"/>
          </a:xfrm>
        </p:spPr>
        <p:txBody>
          <a:bodyPr/>
          <a:lstStyle/>
          <a:p>
            <a:r>
              <a:rPr lang="en-GB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Tens</a:t>
            </a:r>
            <a:endParaRPr lang="en-GB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4499992" y="380588"/>
            <a:ext cx="181054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Ones</a:t>
            </a:r>
            <a:endParaRPr lang="en-GB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602988" y="3929786"/>
            <a:ext cx="151216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10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893096" y="3929786"/>
            <a:ext cx="151216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+ 2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190691" y="3929786"/>
            <a:ext cx="223968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= 12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1470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2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2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/>
      <p:bldP spid="9" grpId="0"/>
      <p:bldP spid="12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 flipH="1">
            <a:off x="319809" y="2044257"/>
            <a:ext cx="2880320" cy="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319809" y="2082316"/>
            <a:ext cx="2880320" cy="1200329"/>
          </a:xfrm>
          <a:prstGeom prst="rect">
            <a:avLst/>
          </a:prstGeom>
          <a:solidFill>
            <a:srgbClr val="FFFF0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72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1  0</a:t>
            </a:r>
            <a:endParaRPr lang="en-US" sz="72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796486" y="2082316"/>
            <a:ext cx="1403643" cy="1200329"/>
          </a:xfrm>
          <a:prstGeom prst="rect">
            <a:avLst/>
          </a:prstGeom>
          <a:solidFill>
            <a:srgbClr val="00B05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72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3</a:t>
            </a:r>
            <a:endParaRPr lang="en-US" sz="72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-262858" y="4091611"/>
            <a:ext cx="432048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thirteen</a:t>
            </a:r>
            <a:endParaRPr lang="en-US" sz="4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1759969" y="1504823"/>
            <a:ext cx="1247" cy="1777822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37456" y="1212435"/>
            <a:ext cx="1810544" cy="1143000"/>
          </a:xfrm>
        </p:spPr>
        <p:txBody>
          <a:bodyPr>
            <a:normAutofit/>
          </a:bodyPr>
          <a:lstStyle/>
          <a:p>
            <a:r>
              <a:rPr lang="en-GB" sz="2800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Tens</a:t>
            </a:r>
            <a:endParaRPr lang="en-GB" sz="2800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1615239" y="1212435"/>
            <a:ext cx="181054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Ones</a:t>
            </a:r>
            <a:endParaRPr lang="en-GB" sz="2800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77974" y="260648"/>
            <a:ext cx="5374146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In the same way:</a:t>
            </a:r>
            <a:endParaRPr lang="en-US" sz="4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36337" y="3321304"/>
            <a:ext cx="1286333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10</a:t>
            </a:r>
            <a:endParaRPr lang="en-US" sz="4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255912" y="3302545"/>
            <a:ext cx="1512168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+ 3</a:t>
            </a:r>
            <a:endParaRPr lang="en-US" sz="4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080284" y="3282645"/>
            <a:ext cx="223968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= 13</a:t>
            </a:r>
            <a:endParaRPr lang="en-US" sz="4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20" name="Title 1"/>
          <p:cNvSpPr txBox="1">
            <a:spLocks/>
          </p:cNvSpPr>
          <p:nvPr/>
        </p:nvSpPr>
        <p:spPr>
          <a:xfrm>
            <a:off x="5225835" y="1289393"/>
            <a:ext cx="202460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Tens</a:t>
            </a:r>
            <a:endParaRPr lang="en-GB" sz="2800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21" name="Title 1"/>
          <p:cNvSpPr txBox="1">
            <a:spLocks/>
          </p:cNvSpPr>
          <p:nvPr/>
        </p:nvSpPr>
        <p:spPr>
          <a:xfrm>
            <a:off x="6672243" y="1289393"/>
            <a:ext cx="181054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Ones</a:t>
            </a:r>
            <a:endParaRPr lang="en-GB" sz="2800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22" name="Straight Connector 21"/>
          <p:cNvCxnSpPr/>
          <p:nvPr/>
        </p:nvCxnSpPr>
        <p:spPr>
          <a:xfrm flipH="1">
            <a:off x="5355016" y="2089334"/>
            <a:ext cx="2880320" cy="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5399017" y="2120975"/>
            <a:ext cx="2880320" cy="1200329"/>
          </a:xfrm>
          <a:prstGeom prst="rect">
            <a:avLst/>
          </a:prstGeom>
          <a:solidFill>
            <a:srgbClr val="FFFF0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72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1  0</a:t>
            </a:r>
            <a:endParaRPr lang="en-US" sz="72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cxnSp>
        <p:nvCxnSpPr>
          <p:cNvPr id="23" name="Straight Connector 22"/>
          <p:cNvCxnSpPr>
            <a:endCxn id="24" idx="2"/>
          </p:cNvCxnSpPr>
          <p:nvPr/>
        </p:nvCxnSpPr>
        <p:spPr>
          <a:xfrm flipH="1">
            <a:off x="6839177" y="1543482"/>
            <a:ext cx="1247" cy="1777822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6875694" y="2120975"/>
            <a:ext cx="1403643" cy="1200329"/>
          </a:xfrm>
          <a:prstGeom prst="rect">
            <a:avLst/>
          </a:prstGeom>
          <a:solidFill>
            <a:srgbClr val="00B05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72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4</a:t>
            </a:r>
            <a:endParaRPr lang="en-US" sz="72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5552844" y="3383725"/>
            <a:ext cx="1286333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10</a:t>
            </a:r>
            <a:endParaRPr lang="en-US" sz="4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6404484" y="3361763"/>
            <a:ext cx="1512168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+ 4</a:t>
            </a:r>
            <a:endParaRPr lang="en-US" sz="4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7561699" y="3359754"/>
            <a:ext cx="1749477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= 14</a:t>
            </a:r>
            <a:endParaRPr lang="en-US" sz="4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4709271" y="4092011"/>
            <a:ext cx="432048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fourteen</a:t>
            </a:r>
            <a:endParaRPr lang="en-US" sz="4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1470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2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2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12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12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75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175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125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125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/>
      <p:bldP spid="14" grpId="0"/>
      <p:bldP spid="18" grpId="0"/>
      <p:bldP spid="19" grpId="0"/>
      <p:bldP spid="24" grpId="0" animBg="1"/>
      <p:bldP spid="25" grpId="0" animBg="1"/>
      <p:bldP spid="26" grpId="0"/>
      <p:bldP spid="27" grpId="0"/>
      <p:bldP spid="28" grpId="0"/>
      <p:bldP spid="2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 rot="20969403">
            <a:off x="1826960" y="189107"/>
            <a:ext cx="939022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sz="9600" b="1" cap="all" spc="0" dirty="0" smtClean="0">
                <a:ln/>
                <a:solidFill>
                  <a:srgbClr val="FFFF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Comic Sans MS" panose="030F0702030302020204" pitchFamily="66" charset="0"/>
              </a:rPr>
              <a:t>?</a:t>
            </a:r>
            <a:endParaRPr lang="en-GB" sz="9600" b="1" cap="all" spc="0" dirty="0">
              <a:ln/>
              <a:solidFill>
                <a:srgbClr val="FFFF00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5" name="Explosion 1 4"/>
          <p:cNvSpPr/>
          <p:nvPr/>
        </p:nvSpPr>
        <p:spPr>
          <a:xfrm>
            <a:off x="107505" y="21673"/>
            <a:ext cx="8856984" cy="6741368"/>
          </a:xfrm>
          <a:prstGeom prst="irregularSeal1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1914319" y="1916832"/>
            <a:ext cx="5243356" cy="280076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00B0F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Question time!</a:t>
            </a:r>
            <a:endParaRPr lang="en-US" sz="88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00B0F0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7" name="Rectangle 6"/>
          <p:cNvSpPr/>
          <p:nvPr/>
        </p:nvSpPr>
        <p:spPr>
          <a:xfrm rot="364638">
            <a:off x="652514" y="4789183"/>
            <a:ext cx="939022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sz="9600" b="1" cap="all" spc="0" dirty="0" smtClean="0">
                <a:ln/>
                <a:solidFill>
                  <a:srgbClr val="FFFF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Comic Sans MS" panose="030F0702030302020204" pitchFamily="66" charset="0"/>
              </a:rPr>
              <a:t>?</a:t>
            </a:r>
            <a:endParaRPr lang="en-GB" sz="9600" b="1" cap="all" spc="0" dirty="0">
              <a:ln/>
              <a:solidFill>
                <a:srgbClr val="FFFF00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 rot="20969403">
            <a:off x="7762185" y="4823998"/>
            <a:ext cx="939022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sz="9600" b="1" cap="all" spc="0" dirty="0" smtClean="0">
                <a:ln/>
                <a:solidFill>
                  <a:srgbClr val="FFFF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Comic Sans MS" panose="030F0702030302020204" pitchFamily="66" charset="0"/>
              </a:rPr>
              <a:t>?</a:t>
            </a:r>
            <a:endParaRPr lang="en-GB" sz="9600" b="1" cap="all" spc="0" dirty="0">
              <a:ln/>
              <a:solidFill>
                <a:srgbClr val="FFFF00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 rot="355731">
            <a:off x="7818909" y="363223"/>
            <a:ext cx="939022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sz="9600" b="1" cap="all" spc="0" dirty="0" smtClean="0">
                <a:ln/>
                <a:solidFill>
                  <a:srgbClr val="FFFF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Comic Sans MS" panose="030F0702030302020204" pitchFamily="66" charset="0"/>
              </a:rPr>
              <a:t>?</a:t>
            </a:r>
            <a:endParaRPr lang="en-GB" sz="9600" b="1" cap="all" spc="0" dirty="0">
              <a:ln/>
              <a:solidFill>
                <a:srgbClr val="FFFF00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44718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2105225" y="1700808"/>
            <a:ext cx="5546411" cy="2400657"/>
          </a:xfrm>
          <a:prstGeom prst="rect">
            <a:avLst/>
          </a:prstGeom>
          <a:solidFill>
            <a:srgbClr val="FFFF0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5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1  0</a:t>
            </a:r>
            <a:endParaRPr lang="en-US" sz="15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878431" y="1700808"/>
            <a:ext cx="2807287" cy="2400657"/>
          </a:xfrm>
          <a:prstGeom prst="rect">
            <a:avLst/>
          </a:prstGeom>
          <a:solidFill>
            <a:srgbClr val="00B05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50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5</a:t>
            </a:r>
            <a:endParaRPr lang="en-US" sz="15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965652" y="5445224"/>
            <a:ext cx="432048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fifteen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844349" y="1066483"/>
            <a:ext cx="45964" cy="303498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751727" y="762480"/>
            <a:ext cx="1810544" cy="1143000"/>
          </a:xfrm>
        </p:spPr>
        <p:txBody>
          <a:bodyPr/>
          <a:lstStyle/>
          <a:p>
            <a:r>
              <a:rPr lang="en-GB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Tens</a:t>
            </a:r>
            <a:endParaRPr lang="en-GB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5125892" y="762480"/>
            <a:ext cx="181054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Ones</a:t>
            </a:r>
            <a:endParaRPr lang="en-GB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flipH="1" flipV="1">
            <a:off x="2100925" y="1700808"/>
            <a:ext cx="5578776" cy="330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101455" y="-824"/>
            <a:ext cx="8574999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2800" b="1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Using the same method, can you write the  missing number sentence? </a:t>
            </a:r>
            <a:r>
              <a:rPr lang="en-US" sz="2800" b="1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(Expanded form)</a:t>
            </a:r>
            <a:endParaRPr lang="en-US" sz="2800" b="1" cap="none" spc="0" dirty="0">
              <a:ln w="17780" cmpd="sng">
                <a:solidFill>
                  <a:schemeClr val="tx1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320906" y="4393735"/>
            <a:ext cx="151216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?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4611014" y="4393735"/>
            <a:ext cx="151216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+ ?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5908609" y="4393735"/>
            <a:ext cx="223968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= </a:t>
            </a:r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 </a:t>
            </a:r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?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25" name="Rectangle 24">
            <a:hlinkClick r:id="rId2" action="ppaction://hlinksldjump"/>
          </p:cNvPr>
          <p:cNvSpPr/>
          <p:nvPr/>
        </p:nvSpPr>
        <p:spPr>
          <a:xfrm>
            <a:off x="6936436" y="6014611"/>
            <a:ext cx="2011051" cy="707886"/>
          </a:xfrm>
          <a:prstGeom prst="rect">
            <a:avLst/>
          </a:prstGeom>
          <a:solidFill>
            <a:srgbClr val="00B0F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Answer</a:t>
            </a:r>
            <a:endParaRPr lang="en-US" sz="4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FFFF00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0699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 flipH="1">
            <a:off x="1169889" y="1276756"/>
            <a:ext cx="589053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1169889" y="1312849"/>
            <a:ext cx="5890534" cy="2400657"/>
          </a:xfrm>
          <a:prstGeom prst="rect">
            <a:avLst/>
          </a:prstGeom>
          <a:solidFill>
            <a:srgbClr val="FFFF0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5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1  0</a:t>
            </a:r>
            <a:endParaRPr lang="en-US" sz="15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253135" y="1312849"/>
            <a:ext cx="2807287" cy="2400657"/>
          </a:xfrm>
          <a:prstGeom prst="rect">
            <a:avLst/>
          </a:prstGeom>
          <a:solidFill>
            <a:srgbClr val="00B05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5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5</a:t>
            </a:r>
            <a:endParaRPr lang="en-US" sz="15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694194" y="5137833"/>
            <a:ext cx="432048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fifteen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253135" y="188640"/>
            <a:ext cx="0" cy="352486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979712" y="361744"/>
            <a:ext cx="1810544" cy="1143000"/>
          </a:xfrm>
        </p:spPr>
        <p:txBody>
          <a:bodyPr/>
          <a:lstStyle/>
          <a:p>
            <a:r>
              <a:rPr lang="en-GB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Tens</a:t>
            </a:r>
            <a:endParaRPr lang="en-GB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4499992" y="380588"/>
            <a:ext cx="181054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Ones</a:t>
            </a:r>
            <a:endParaRPr lang="en-GB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564822" y="3933914"/>
            <a:ext cx="151216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10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854930" y="3933914"/>
            <a:ext cx="151216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+ 5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5152525" y="3933914"/>
            <a:ext cx="223968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= 15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4386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 flipH="1">
            <a:off x="1204315" y="1867100"/>
            <a:ext cx="589053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1204315" y="1903193"/>
            <a:ext cx="5890534" cy="2400657"/>
          </a:xfrm>
          <a:prstGeom prst="rect">
            <a:avLst/>
          </a:prstGeom>
          <a:solidFill>
            <a:srgbClr val="FFFF0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5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1  0</a:t>
            </a:r>
            <a:endParaRPr lang="en-US" sz="15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287561" y="1903193"/>
            <a:ext cx="2807287" cy="2400657"/>
          </a:xfrm>
          <a:prstGeom prst="rect">
            <a:avLst/>
          </a:prstGeom>
          <a:solidFill>
            <a:srgbClr val="00B05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5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6</a:t>
            </a:r>
            <a:endParaRPr lang="en-US" sz="15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374178" y="5661248"/>
            <a:ext cx="432048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sixteen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287561" y="778984"/>
            <a:ext cx="0" cy="352486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014138" y="952088"/>
            <a:ext cx="1810544" cy="1143000"/>
          </a:xfrm>
        </p:spPr>
        <p:txBody>
          <a:bodyPr/>
          <a:lstStyle/>
          <a:p>
            <a:r>
              <a:rPr lang="en-GB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Tens</a:t>
            </a:r>
            <a:endParaRPr lang="en-GB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4534418" y="970932"/>
            <a:ext cx="181054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Ones</a:t>
            </a:r>
            <a:endParaRPr lang="en-GB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01455" y="-824"/>
            <a:ext cx="8574999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3200" b="1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Can you write the correct missing number sentence?</a:t>
            </a:r>
            <a:endParaRPr lang="en-US" sz="3200" b="1" cap="none" spc="0" dirty="0">
              <a:ln w="17780" cmpd="sng">
                <a:solidFill>
                  <a:schemeClr val="tx1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555776" y="4395579"/>
            <a:ext cx="151216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?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845884" y="4395579"/>
            <a:ext cx="151216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+ ?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143479" y="4395579"/>
            <a:ext cx="223968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= </a:t>
            </a:r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 </a:t>
            </a:r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?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8" name="Rectangle 17">
            <a:hlinkClick r:id="rId2" action="ppaction://hlinksldjump"/>
          </p:cNvPr>
          <p:cNvSpPr/>
          <p:nvPr/>
        </p:nvSpPr>
        <p:spPr>
          <a:xfrm>
            <a:off x="6936436" y="6014611"/>
            <a:ext cx="2011051" cy="707886"/>
          </a:xfrm>
          <a:prstGeom prst="rect">
            <a:avLst/>
          </a:prstGeom>
          <a:solidFill>
            <a:srgbClr val="00B0F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Answer</a:t>
            </a:r>
            <a:endParaRPr lang="en-US" sz="4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FFFF00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2925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Pushpin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483</TotalTime>
  <Words>703</Words>
  <Application>Microsoft Office PowerPoint</Application>
  <PresentationFormat>On-screen Show (4:3)</PresentationFormat>
  <Paragraphs>336</Paragraphs>
  <Slides>33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Office Theme</vt:lpstr>
      <vt:lpstr>Number Words &amp; Place Value</vt:lpstr>
      <vt:lpstr>PowerPoint Presentation</vt:lpstr>
      <vt:lpstr>Tens</vt:lpstr>
      <vt:lpstr>Tens</vt:lpstr>
      <vt:lpstr>Tens</vt:lpstr>
      <vt:lpstr>PowerPoint Presentation</vt:lpstr>
      <vt:lpstr>Tens</vt:lpstr>
      <vt:lpstr>Tens</vt:lpstr>
      <vt:lpstr>Tens</vt:lpstr>
      <vt:lpstr>Tens</vt:lpstr>
      <vt:lpstr>Tens</vt:lpstr>
      <vt:lpstr>Tens</vt:lpstr>
      <vt:lpstr>Tens</vt:lpstr>
      <vt:lpstr>Tens</vt:lpstr>
      <vt:lpstr>Tens</vt:lpstr>
      <vt:lpstr>Tens</vt:lpstr>
      <vt:lpstr>Use your worksheet to draw lines from the number to its number word.</vt:lpstr>
      <vt:lpstr>Were you right?.</vt:lpstr>
      <vt:lpstr>PowerPoint Presentation</vt:lpstr>
      <vt:lpstr>Tens</vt:lpstr>
      <vt:lpstr>Tens</vt:lpstr>
      <vt:lpstr>Tens</vt:lpstr>
      <vt:lpstr>Now it’s your turn!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Answers</vt:lpstr>
    </vt:vector>
  </TitlesOfParts>
  <Company>Wigan Council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Number Words &amp; Place Value</dc:title>
  <dc:creator>Colin2</dc:creator>
  <cp:lastModifiedBy>Colin2</cp:lastModifiedBy>
  <cp:revision>51</cp:revision>
  <dcterms:created xsi:type="dcterms:W3CDTF">2015-09-08T09:12:39Z</dcterms:created>
  <dcterms:modified xsi:type="dcterms:W3CDTF">2015-10-26T15:47:25Z</dcterms:modified>
</cp:coreProperties>
</file>